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Lst>
  <p:sldSz cx="18288000" cy="10287000"/>
  <p:notesSz cx="6858000" cy="9144000"/>
  <p:embeddedFontLst>
    <p:embeddedFont>
      <p:font typeface="Calibri" panose="020F0502020204030204" pitchFamily="34" charset="0"/>
      <p:regular r:id="rId60"/>
      <p:bold r:id="rId61"/>
      <p:italic r:id="rId62"/>
      <p:boldItalic r:id="rId63"/>
    </p:embeddedFont>
    <p:embeddedFont>
      <p:font typeface="Canva Sans" panose="020B0604020202020204" charset="0"/>
      <p:regular r:id="rId64"/>
    </p:embeddedFont>
    <p:embeddedFont>
      <p:font typeface="Canva Sans Bold" panose="020B0604020202020204" charset="0"/>
      <p:regular r:id="rId65"/>
    </p:embeddedFont>
    <p:embeddedFont>
      <p:font typeface="Poppins" panose="00000500000000000000" pitchFamily="2" charset="0"/>
      <p:regular r:id="rId66"/>
      <p:bold r:id="rId67"/>
      <p:italic r:id="rId68"/>
      <p:boldItalic r:id="rId69"/>
    </p:embeddedFont>
    <p:embeddedFont>
      <p:font typeface="Poppins Bold" panose="00000800000000000000" pitchFamily="2" charset="0"/>
      <p:regular r:id="rId70"/>
      <p:bold r:id="rId71"/>
    </p:embeddedFont>
    <p:embeddedFont>
      <p:font typeface="Times New Roman" panose="02020603050405020304" pitchFamily="18" charset="0"/>
      <p:regular r:id="rId72"/>
    </p:embeddedFont>
    <p:embeddedFont>
      <p:font typeface="Times New Roman Bold" panose="02020803070505020304" pitchFamily="18" charset="0"/>
      <p:regular r:id="rId73"/>
      <p:bold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4E80F4-1F00-B62D-44BD-D8BE2DF85E6F}" v="540" dt="2023-10-04T15:38:57.563"/>
    <p1510:client id="{2BCCE6E1-4F34-4DDE-9C52-0A744E4996AD}" v="31" dt="2023-08-25T13:05:36.430"/>
    <p1510:client id="{D780BBE2-3292-9323-37D6-633A5D4B48C4}" v="69" dt="2023-10-05T08:04:46.666"/>
    <p1510:client id="{DD57F983-E650-332A-3FC6-53E1A4B3416F}" v="70" dt="2023-10-05T07:02:02.1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4.fntdata"/><Relationship Id="rId68" Type="http://schemas.openxmlformats.org/officeDocument/2006/relationships/font" Target="fonts/font9.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7.fntdata"/><Relationship Id="rId74" Type="http://schemas.openxmlformats.org/officeDocument/2006/relationships/font" Target="fonts/font15.fntdata"/><Relationship Id="rId79"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font" Target="fonts/font2.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3.fntdata"/><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8.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font" Target="fonts/font12.fntdata"/><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shani S.K it20299002" userId="S::it20299002@my.sliit.lk::2f5b85da-be8e-42f4-819f-c7800def1b87" providerId="AD" clId="Web-{274E80F4-1F00-B62D-44BD-D8BE2DF85E6F}"/>
    <pc:docChg chg="modSld">
      <pc:chgData name="Keshani S.K it20299002" userId="S::it20299002@my.sliit.lk::2f5b85da-be8e-42f4-819f-c7800def1b87" providerId="AD" clId="Web-{274E80F4-1F00-B62D-44BD-D8BE2DF85E6F}" dt="2023-10-04T15:38:53.876" v="393" actId="20577"/>
      <pc:docMkLst>
        <pc:docMk/>
      </pc:docMkLst>
      <pc:sldChg chg="modSp">
        <pc:chgData name="Keshani S.K it20299002" userId="S::it20299002@my.sliit.lk::2f5b85da-be8e-42f4-819f-c7800def1b87" providerId="AD" clId="Web-{274E80F4-1F00-B62D-44BD-D8BE2DF85E6F}" dt="2023-10-04T14:00:49.611" v="144" actId="20577"/>
        <pc:sldMkLst>
          <pc:docMk/>
          <pc:sldMk cId="0" sldId="258"/>
        </pc:sldMkLst>
        <pc:spChg chg="mod">
          <ac:chgData name="Keshani S.K it20299002" userId="S::it20299002@my.sliit.lk::2f5b85da-be8e-42f4-819f-c7800def1b87" providerId="AD" clId="Web-{274E80F4-1F00-B62D-44BD-D8BE2DF85E6F}" dt="2023-10-04T14:00:49.611" v="144" actId="20577"/>
          <ac:spMkLst>
            <pc:docMk/>
            <pc:sldMk cId="0" sldId="258"/>
            <ac:spMk id="12" creationId="{00000000-0000-0000-0000-000000000000}"/>
          </ac:spMkLst>
        </pc:spChg>
      </pc:sldChg>
      <pc:sldChg chg="modSp">
        <pc:chgData name="Keshani S.K it20299002" userId="S::it20299002@my.sliit.lk::2f5b85da-be8e-42f4-819f-c7800def1b87" providerId="AD" clId="Web-{274E80F4-1F00-B62D-44BD-D8BE2DF85E6F}" dt="2023-10-04T14:00:15.532" v="140" actId="1076"/>
        <pc:sldMkLst>
          <pc:docMk/>
          <pc:sldMk cId="0" sldId="259"/>
        </pc:sldMkLst>
        <pc:spChg chg="mod">
          <ac:chgData name="Keshani S.K it20299002" userId="S::it20299002@my.sliit.lk::2f5b85da-be8e-42f4-819f-c7800def1b87" providerId="AD" clId="Web-{274E80F4-1F00-B62D-44BD-D8BE2DF85E6F}" dt="2023-10-04T14:00:15.532" v="140" actId="1076"/>
          <ac:spMkLst>
            <pc:docMk/>
            <pc:sldMk cId="0" sldId="259"/>
            <ac:spMk id="20" creationId="{00000000-0000-0000-0000-000000000000}"/>
          </ac:spMkLst>
        </pc:spChg>
        <pc:spChg chg="mod">
          <ac:chgData name="Keshani S.K it20299002" userId="S::it20299002@my.sliit.lk::2f5b85da-be8e-42f4-819f-c7800def1b87" providerId="AD" clId="Web-{274E80F4-1F00-B62D-44BD-D8BE2DF85E6F}" dt="2023-10-04T13:59:19.170" v="131" actId="20577"/>
          <ac:spMkLst>
            <pc:docMk/>
            <pc:sldMk cId="0" sldId="259"/>
            <ac:spMk id="33" creationId="{00000000-0000-0000-0000-000000000000}"/>
          </ac:spMkLst>
        </pc:spChg>
        <pc:spChg chg="mod">
          <ac:chgData name="Keshani S.K it20299002" userId="S::it20299002@my.sliit.lk::2f5b85da-be8e-42f4-819f-c7800def1b87" providerId="AD" clId="Web-{274E80F4-1F00-B62D-44BD-D8BE2DF85E6F}" dt="2023-10-04T13:59:30.421" v="132"/>
          <ac:spMkLst>
            <pc:docMk/>
            <pc:sldMk cId="0" sldId="259"/>
            <ac:spMk id="34" creationId="{00000000-0000-0000-0000-000000000000}"/>
          </ac:spMkLst>
        </pc:spChg>
        <pc:spChg chg="mod">
          <ac:chgData name="Keshani S.K it20299002" userId="S::it20299002@my.sliit.lk::2f5b85da-be8e-42f4-819f-c7800def1b87" providerId="AD" clId="Web-{274E80F4-1F00-B62D-44BD-D8BE2DF85E6F}" dt="2023-10-04T13:59:42.374" v="134" actId="14100"/>
          <ac:spMkLst>
            <pc:docMk/>
            <pc:sldMk cId="0" sldId="259"/>
            <ac:spMk id="35" creationId="{00000000-0000-0000-0000-000000000000}"/>
          </ac:spMkLst>
        </pc:spChg>
      </pc:sldChg>
      <pc:sldChg chg="modSp">
        <pc:chgData name="Keshani S.K it20299002" userId="S::it20299002@my.sliit.lk::2f5b85da-be8e-42f4-819f-c7800def1b87" providerId="AD" clId="Web-{274E80F4-1F00-B62D-44BD-D8BE2DF85E6F}" dt="2023-10-04T14:02:21.318" v="150" actId="1076"/>
        <pc:sldMkLst>
          <pc:docMk/>
          <pc:sldMk cId="0" sldId="260"/>
        </pc:sldMkLst>
        <pc:spChg chg="mod">
          <ac:chgData name="Keshani S.K it20299002" userId="S::it20299002@my.sliit.lk::2f5b85da-be8e-42f4-819f-c7800def1b87" providerId="AD" clId="Web-{274E80F4-1F00-B62D-44BD-D8BE2DF85E6F}" dt="2023-10-04T14:02:21.318" v="150" actId="1076"/>
          <ac:spMkLst>
            <pc:docMk/>
            <pc:sldMk cId="0" sldId="260"/>
            <ac:spMk id="11" creationId="{00000000-0000-0000-0000-000000000000}"/>
          </ac:spMkLst>
        </pc:spChg>
      </pc:sldChg>
      <pc:sldChg chg="addSp delSp modSp">
        <pc:chgData name="Keshani S.K it20299002" userId="S::it20299002@my.sliit.lk::2f5b85da-be8e-42f4-819f-c7800def1b87" providerId="AD" clId="Web-{274E80F4-1F00-B62D-44BD-D8BE2DF85E6F}" dt="2023-10-04T14:03:12.507" v="224" actId="20577"/>
        <pc:sldMkLst>
          <pc:docMk/>
          <pc:sldMk cId="0" sldId="261"/>
        </pc:sldMkLst>
        <pc:spChg chg="mod">
          <ac:chgData name="Keshani S.K it20299002" userId="S::it20299002@my.sliit.lk::2f5b85da-be8e-42f4-819f-c7800def1b87" providerId="AD" clId="Web-{274E80F4-1F00-B62D-44BD-D8BE2DF85E6F}" dt="2023-10-04T14:02:54.522" v="185"/>
          <ac:spMkLst>
            <pc:docMk/>
            <pc:sldMk cId="0" sldId="261"/>
            <ac:spMk id="3" creationId="{00000000-0000-0000-0000-000000000000}"/>
          </ac:spMkLst>
        </pc:spChg>
        <pc:spChg chg="mod">
          <ac:chgData name="Keshani S.K it20299002" userId="S::it20299002@my.sliit.lk::2f5b85da-be8e-42f4-819f-c7800def1b87" providerId="AD" clId="Web-{274E80F4-1F00-B62D-44BD-D8BE2DF85E6F}" dt="2023-10-04T14:02:54.538" v="186"/>
          <ac:spMkLst>
            <pc:docMk/>
            <pc:sldMk cId="0" sldId="261"/>
            <ac:spMk id="4" creationId="{00000000-0000-0000-0000-000000000000}"/>
          </ac:spMkLst>
        </pc:spChg>
        <pc:spChg chg="mod">
          <ac:chgData name="Keshani S.K it20299002" userId="S::it20299002@my.sliit.lk::2f5b85da-be8e-42f4-819f-c7800def1b87" providerId="AD" clId="Web-{274E80F4-1F00-B62D-44BD-D8BE2DF85E6F}" dt="2023-10-04T14:02:54.538" v="187"/>
          <ac:spMkLst>
            <pc:docMk/>
            <pc:sldMk cId="0" sldId="261"/>
            <ac:spMk id="5" creationId="{00000000-0000-0000-0000-000000000000}"/>
          </ac:spMkLst>
        </pc:spChg>
        <pc:spChg chg="mod">
          <ac:chgData name="Keshani S.K it20299002" userId="S::it20299002@my.sliit.lk::2f5b85da-be8e-42f4-819f-c7800def1b87" providerId="AD" clId="Web-{274E80F4-1F00-B62D-44BD-D8BE2DF85E6F}" dt="2023-10-04T14:02:54.538" v="188"/>
          <ac:spMkLst>
            <pc:docMk/>
            <pc:sldMk cId="0" sldId="261"/>
            <ac:spMk id="6" creationId="{00000000-0000-0000-0000-000000000000}"/>
          </ac:spMkLst>
        </pc:spChg>
        <pc:spChg chg="mod">
          <ac:chgData name="Keshani S.K it20299002" userId="S::it20299002@my.sliit.lk::2f5b85da-be8e-42f4-819f-c7800def1b87" providerId="AD" clId="Web-{274E80F4-1F00-B62D-44BD-D8BE2DF85E6F}" dt="2023-10-04T14:02:54.554" v="189"/>
          <ac:spMkLst>
            <pc:docMk/>
            <pc:sldMk cId="0" sldId="261"/>
            <ac:spMk id="8" creationId="{00000000-0000-0000-0000-000000000000}"/>
          </ac:spMkLst>
        </pc:spChg>
        <pc:spChg chg="mod">
          <ac:chgData name="Keshani S.K it20299002" userId="S::it20299002@my.sliit.lk::2f5b85da-be8e-42f4-819f-c7800def1b87" providerId="AD" clId="Web-{274E80F4-1F00-B62D-44BD-D8BE2DF85E6F}" dt="2023-10-04T14:02:54.569" v="190"/>
          <ac:spMkLst>
            <pc:docMk/>
            <pc:sldMk cId="0" sldId="261"/>
            <ac:spMk id="9" creationId="{00000000-0000-0000-0000-000000000000}"/>
          </ac:spMkLst>
        </pc:spChg>
        <pc:spChg chg="mod">
          <ac:chgData name="Keshani S.K it20299002" userId="S::it20299002@my.sliit.lk::2f5b85da-be8e-42f4-819f-c7800def1b87" providerId="AD" clId="Web-{274E80F4-1F00-B62D-44BD-D8BE2DF85E6F}" dt="2023-10-04T14:02:54.569" v="191"/>
          <ac:spMkLst>
            <pc:docMk/>
            <pc:sldMk cId="0" sldId="261"/>
            <ac:spMk id="11" creationId="{00000000-0000-0000-0000-000000000000}"/>
          </ac:spMkLst>
        </pc:spChg>
        <pc:spChg chg="mod">
          <ac:chgData name="Keshani S.K it20299002" userId="S::it20299002@my.sliit.lk::2f5b85da-be8e-42f4-819f-c7800def1b87" providerId="AD" clId="Web-{274E80F4-1F00-B62D-44BD-D8BE2DF85E6F}" dt="2023-10-04T14:02:54.585" v="192"/>
          <ac:spMkLst>
            <pc:docMk/>
            <pc:sldMk cId="0" sldId="261"/>
            <ac:spMk id="12" creationId="{00000000-0000-0000-0000-000000000000}"/>
          </ac:spMkLst>
        </pc:spChg>
        <pc:spChg chg="mod">
          <ac:chgData name="Keshani S.K it20299002" userId="S::it20299002@my.sliit.lk::2f5b85da-be8e-42f4-819f-c7800def1b87" providerId="AD" clId="Web-{274E80F4-1F00-B62D-44BD-D8BE2DF85E6F}" dt="2023-10-04T14:02:54.585" v="193"/>
          <ac:spMkLst>
            <pc:docMk/>
            <pc:sldMk cId="0" sldId="261"/>
            <ac:spMk id="14" creationId="{00000000-0000-0000-0000-000000000000}"/>
          </ac:spMkLst>
        </pc:spChg>
        <pc:spChg chg="mod">
          <ac:chgData name="Keshani S.K it20299002" userId="S::it20299002@my.sliit.lk::2f5b85da-be8e-42f4-819f-c7800def1b87" providerId="AD" clId="Web-{274E80F4-1F00-B62D-44BD-D8BE2DF85E6F}" dt="2023-10-04T14:02:54.600" v="194"/>
          <ac:spMkLst>
            <pc:docMk/>
            <pc:sldMk cId="0" sldId="261"/>
            <ac:spMk id="15" creationId="{00000000-0000-0000-0000-000000000000}"/>
          </ac:spMkLst>
        </pc:spChg>
        <pc:spChg chg="mod">
          <ac:chgData name="Keshani S.K it20299002" userId="S::it20299002@my.sliit.lk::2f5b85da-be8e-42f4-819f-c7800def1b87" providerId="AD" clId="Web-{274E80F4-1F00-B62D-44BD-D8BE2DF85E6F}" dt="2023-10-04T14:02:54.616" v="195"/>
          <ac:spMkLst>
            <pc:docMk/>
            <pc:sldMk cId="0" sldId="261"/>
            <ac:spMk id="17" creationId="{00000000-0000-0000-0000-000000000000}"/>
          </ac:spMkLst>
        </pc:spChg>
        <pc:spChg chg="mod">
          <ac:chgData name="Keshani S.K it20299002" userId="S::it20299002@my.sliit.lk::2f5b85da-be8e-42f4-819f-c7800def1b87" providerId="AD" clId="Web-{274E80F4-1F00-B62D-44BD-D8BE2DF85E6F}" dt="2023-10-04T14:02:54.616" v="196"/>
          <ac:spMkLst>
            <pc:docMk/>
            <pc:sldMk cId="0" sldId="261"/>
            <ac:spMk id="18" creationId="{00000000-0000-0000-0000-000000000000}"/>
          </ac:spMkLst>
        </pc:spChg>
        <pc:spChg chg="mod">
          <ac:chgData name="Keshani S.K it20299002" userId="S::it20299002@my.sliit.lk::2f5b85da-be8e-42f4-819f-c7800def1b87" providerId="AD" clId="Web-{274E80F4-1F00-B62D-44BD-D8BE2DF85E6F}" dt="2023-10-04T14:02:54.632" v="197"/>
          <ac:spMkLst>
            <pc:docMk/>
            <pc:sldMk cId="0" sldId="261"/>
            <ac:spMk id="20" creationId="{00000000-0000-0000-0000-000000000000}"/>
          </ac:spMkLst>
        </pc:spChg>
        <pc:spChg chg="mod">
          <ac:chgData name="Keshani S.K it20299002" userId="S::it20299002@my.sliit.lk::2f5b85da-be8e-42f4-819f-c7800def1b87" providerId="AD" clId="Web-{274E80F4-1F00-B62D-44BD-D8BE2DF85E6F}" dt="2023-10-04T14:02:54.632" v="198"/>
          <ac:spMkLst>
            <pc:docMk/>
            <pc:sldMk cId="0" sldId="261"/>
            <ac:spMk id="21" creationId="{00000000-0000-0000-0000-000000000000}"/>
          </ac:spMkLst>
        </pc:spChg>
        <pc:spChg chg="mod">
          <ac:chgData name="Keshani S.K it20299002" userId="S::it20299002@my.sliit.lk::2f5b85da-be8e-42f4-819f-c7800def1b87" providerId="AD" clId="Web-{274E80F4-1F00-B62D-44BD-D8BE2DF85E6F}" dt="2023-10-04T14:02:54.647" v="199"/>
          <ac:spMkLst>
            <pc:docMk/>
            <pc:sldMk cId="0" sldId="261"/>
            <ac:spMk id="23" creationId="{00000000-0000-0000-0000-000000000000}"/>
          </ac:spMkLst>
        </pc:spChg>
        <pc:spChg chg="mod">
          <ac:chgData name="Keshani S.K it20299002" userId="S::it20299002@my.sliit.lk::2f5b85da-be8e-42f4-819f-c7800def1b87" providerId="AD" clId="Web-{274E80F4-1F00-B62D-44BD-D8BE2DF85E6F}" dt="2023-10-04T14:02:54.647" v="200"/>
          <ac:spMkLst>
            <pc:docMk/>
            <pc:sldMk cId="0" sldId="261"/>
            <ac:spMk id="24" creationId="{00000000-0000-0000-0000-000000000000}"/>
          </ac:spMkLst>
        </pc:spChg>
        <pc:spChg chg="mod">
          <ac:chgData name="Keshani S.K it20299002" userId="S::it20299002@my.sliit.lk::2f5b85da-be8e-42f4-819f-c7800def1b87" providerId="AD" clId="Web-{274E80F4-1F00-B62D-44BD-D8BE2DF85E6F}" dt="2023-10-04T14:02:54.663" v="201"/>
          <ac:spMkLst>
            <pc:docMk/>
            <pc:sldMk cId="0" sldId="261"/>
            <ac:spMk id="25" creationId="{00000000-0000-0000-0000-000000000000}"/>
          </ac:spMkLst>
        </pc:spChg>
        <pc:spChg chg="mod">
          <ac:chgData name="Keshani S.K it20299002" userId="S::it20299002@my.sliit.lk::2f5b85da-be8e-42f4-819f-c7800def1b87" providerId="AD" clId="Web-{274E80F4-1F00-B62D-44BD-D8BE2DF85E6F}" dt="2023-10-04T14:02:54.663" v="202"/>
          <ac:spMkLst>
            <pc:docMk/>
            <pc:sldMk cId="0" sldId="261"/>
            <ac:spMk id="26" creationId="{00000000-0000-0000-0000-000000000000}"/>
          </ac:spMkLst>
        </pc:spChg>
        <pc:spChg chg="mod">
          <ac:chgData name="Keshani S.K it20299002" userId="S::it20299002@my.sliit.lk::2f5b85da-be8e-42f4-819f-c7800def1b87" providerId="AD" clId="Web-{274E80F4-1F00-B62D-44BD-D8BE2DF85E6F}" dt="2023-10-04T14:02:54.679" v="203"/>
          <ac:spMkLst>
            <pc:docMk/>
            <pc:sldMk cId="0" sldId="261"/>
            <ac:spMk id="27" creationId="{00000000-0000-0000-0000-000000000000}"/>
          </ac:spMkLst>
        </pc:spChg>
        <pc:spChg chg="mod">
          <ac:chgData name="Keshani S.K it20299002" userId="S::it20299002@my.sliit.lk::2f5b85da-be8e-42f4-819f-c7800def1b87" providerId="AD" clId="Web-{274E80F4-1F00-B62D-44BD-D8BE2DF85E6F}" dt="2023-10-04T14:02:54.679" v="204"/>
          <ac:spMkLst>
            <pc:docMk/>
            <pc:sldMk cId="0" sldId="261"/>
            <ac:spMk id="28" creationId="{00000000-0000-0000-0000-000000000000}"/>
          </ac:spMkLst>
        </pc:spChg>
        <pc:spChg chg="mod">
          <ac:chgData name="Keshani S.K it20299002" userId="S::it20299002@my.sliit.lk::2f5b85da-be8e-42f4-819f-c7800def1b87" providerId="AD" clId="Web-{274E80F4-1F00-B62D-44BD-D8BE2DF85E6F}" dt="2023-10-04T14:02:54.694" v="205"/>
          <ac:spMkLst>
            <pc:docMk/>
            <pc:sldMk cId="0" sldId="261"/>
            <ac:spMk id="29" creationId="{00000000-0000-0000-0000-000000000000}"/>
          </ac:spMkLst>
        </pc:spChg>
        <pc:spChg chg="mod">
          <ac:chgData name="Keshani S.K it20299002" userId="S::it20299002@my.sliit.lk::2f5b85da-be8e-42f4-819f-c7800def1b87" providerId="AD" clId="Web-{274E80F4-1F00-B62D-44BD-D8BE2DF85E6F}" dt="2023-10-04T14:02:54.694" v="206"/>
          <ac:spMkLst>
            <pc:docMk/>
            <pc:sldMk cId="0" sldId="261"/>
            <ac:spMk id="30" creationId="{00000000-0000-0000-0000-000000000000}"/>
          </ac:spMkLst>
        </pc:spChg>
        <pc:spChg chg="mod">
          <ac:chgData name="Keshani S.K it20299002" userId="S::it20299002@my.sliit.lk::2f5b85da-be8e-42f4-819f-c7800def1b87" providerId="AD" clId="Web-{274E80F4-1F00-B62D-44BD-D8BE2DF85E6F}" dt="2023-10-04T14:02:54.710" v="207"/>
          <ac:spMkLst>
            <pc:docMk/>
            <pc:sldMk cId="0" sldId="261"/>
            <ac:spMk id="31" creationId="{00000000-0000-0000-0000-000000000000}"/>
          </ac:spMkLst>
        </pc:spChg>
        <pc:spChg chg="mod">
          <ac:chgData name="Keshani S.K it20299002" userId="S::it20299002@my.sliit.lk::2f5b85da-be8e-42f4-819f-c7800def1b87" providerId="AD" clId="Web-{274E80F4-1F00-B62D-44BD-D8BE2DF85E6F}" dt="2023-10-04T14:02:54.710" v="208"/>
          <ac:spMkLst>
            <pc:docMk/>
            <pc:sldMk cId="0" sldId="261"/>
            <ac:spMk id="32" creationId="{00000000-0000-0000-0000-000000000000}"/>
          </ac:spMkLst>
        </pc:spChg>
        <pc:spChg chg="del mod">
          <ac:chgData name="Keshani S.K it20299002" userId="S::it20299002@my.sliit.lk::2f5b85da-be8e-42f4-819f-c7800def1b87" providerId="AD" clId="Web-{274E80F4-1F00-B62D-44BD-D8BE2DF85E6F}" dt="2023-10-04T13:37:44.355" v="29"/>
          <ac:spMkLst>
            <pc:docMk/>
            <pc:sldMk cId="0" sldId="261"/>
            <ac:spMk id="33" creationId="{00000000-0000-0000-0000-000000000000}"/>
          </ac:spMkLst>
        </pc:spChg>
        <pc:spChg chg="del mod">
          <ac:chgData name="Keshani S.K it20299002" userId="S::it20299002@my.sliit.lk::2f5b85da-be8e-42f4-819f-c7800def1b87" providerId="AD" clId="Web-{274E80F4-1F00-B62D-44BD-D8BE2DF85E6F}" dt="2023-10-04T13:35:21.177" v="5"/>
          <ac:spMkLst>
            <pc:docMk/>
            <pc:sldMk cId="0" sldId="261"/>
            <ac:spMk id="34" creationId="{00000000-0000-0000-0000-000000000000}"/>
          </ac:spMkLst>
        </pc:spChg>
        <pc:spChg chg="del mod">
          <ac:chgData name="Keshani S.K it20299002" userId="S::it20299002@my.sliit.lk::2f5b85da-be8e-42f4-819f-c7800def1b87" providerId="AD" clId="Web-{274E80F4-1F00-B62D-44BD-D8BE2DF85E6F}" dt="2023-10-04T13:40:09.595" v="58"/>
          <ac:spMkLst>
            <pc:docMk/>
            <pc:sldMk cId="0" sldId="261"/>
            <ac:spMk id="35" creationId="{00000000-0000-0000-0000-000000000000}"/>
          </ac:spMkLst>
        </pc:spChg>
        <pc:spChg chg="del">
          <ac:chgData name="Keshani S.K it20299002" userId="S::it20299002@my.sliit.lk::2f5b85da-be8e-42f4-819f-c7800def1b87" providerId="AD" clId="Web-{274E80F4-1F00-B62D-44BD-D8BE2DF85E6F}" dt="2023-10-04T13:38:51.545" v="44"/>
          <ac:spMkLst>
            <pc:docMk/>
            <pc:sldMk cId="0" sldId="261"/>
            <ac:spMk id="36" creationId="{00000000-0000-0000-0000-000000000000}"/>
          </ac:spMkLst>
        </pc:spChg>
        <pc:spChg chg="mod">
          <ac:chgData name="Keshani S.K it20299002" userId="S::it20299002@my.sliit.lk::2f5b85da-be8e-42f4-819f-c7800def1b87" providerId="AD" clId="Web-{274E80F4-1F00-B62D-44BD-D8BE2DF85E6F}" dt="2023-10-04T14:02:54.725" v="209"/>
          <ac:spMkLst>
            <pc:docMk/>
            <pc:sldMk cId="0" sldId="261"/>
            <ac:spMk id="38" creationId="{00000000-0000-0000-0000-000000000000}"/>
          </ac:spMkLst>
        </pc:spChg>
        <pc:spChg chg="mod">
          <ac:chgData name="Keshani S.K it20299002" userId="S::it20299002@my.sliit.lk::2f5b85da-be8e-42f4-819f-c7800def1b87" providerId="AD" clId="Web-{274E80F4-1F00-B62D-44BD-D8BE2DF85E6F}" dt="2023-10-04T14:02:54.741" v="210"/>
          <ac:spMkLst>
            <pc:docMk/>
            <pc:sldMk cId="0" sldId="261"/>
            <ac:spMk id="39" creationId="{00000000-0000-0000-0000-000000000000}"/>
          </ac:spMkLst>
        </pc:spChg>
        <pc:spChg chg="mod">
          <ac:chgData name="Keshani S.K it20299002" userId="S::it20299002@my.sliit.lk::2f5b85da-be8e-42f4-819f-c7800def1b87" providerId="AD" clId="Web-{274E80F4-1F00-B62D-44BD-D8BE2DF85E6F}" dt="2023-10-04T14:02:54.741" v="211"/>
          <ac:spMkLst>
            <pc:docMk/>
            <pc:sldMk cId="0" sldId="261"/>
            <ac:spMk id="41" creationId="{00000000-0000-0000-0000-000000000000}"/>
          </ac:spMkLst>
        </pc:spChg>
        <pc:spChg chg="mod">
          <ac:chgData name="Keshani S.K it20299002" userId="S::it20299002@my.sliit.lk::2f5b85da-be8e-42f4-819f-c7800def1b87" providerId="AD" clId="Web-{274E80F4-1F00-B62D-44BD-D8BE2DF85E6F}" dt="2023-10-04T14:02:54.757" v="212"/>
          <ac:spMkLst>
            <pc:docMk/>
            <pc:sldMk cId="0" sldId="261"/>
            <ac:spMk id="42" creationId="{00000000-0000-0000-0000-000000000000}"/>
          </ac:spMkLst>
        </pc:spChg>
        <pc:spChg chg="mod">
          <ac:chgData name="Keshani S.K it20299002" userId="S::it20299002@my.sliit.lk::2f5b85da-be8e-42f4-819f-c7800def1b87" providerId="AD" clId="Web-{274E80F4-1F00-B62D-44BD-D8BE2DF85E6F}" dt="2023-10-04T14:02:54.757" v="213"/>
          <ac:spMkLst>
            <pc:docMk/>
            <pc:sldMk cId="0" sldId="261"/>
            <ac:spMk id="44" creationId="{00000000-0000-0000-0000-000000000000}"/>
          </ac:spMkLst>
        </pc:spChg>
        <pc:spChg chg="mod">
          <ac:chgData name="Keshani S.K it20299002" userId="S::it20299002@my.sliit.lk::2f5b85da-be8e-42f4-819f-c7800def1b87" providerId="AD" clId="Web-{274E80F4-1F00-B62D-44BD-D8BE2DF85E6F}" dt="2023-10-04T14:02:54.772" v="214"/>
          <ac:spMkLst>
            <pc:docMk/>
            <pc:sldMk cId="0" sldId="261"/>
            <ac:spMk id="45" creationId="{00000000-0000-0000-0000-000000000000}"/>
          </ac:spMkLst>
        </pc:spChg>
        <pc:spChg chg="mod">
          <ac:chgData name="Keshani S.K it20299002" userId="S::it20299002@my.sliit.lk::2f5b85da-be8e-42f4-819f-c7800def1b87" providerId="AD" clId="Web-{274E80F4-1F00-B62D-44BD-D8BE2DF85E6F}" dt="2023-10-04T14:03:12.507" v="224" actId="20577"/>
          <ac:spMkLst>
            <pc:docMk/>
            <pc:sldMk cId="0" sldId="261"/>
            <ac:spMk id="46" creationId="{00000000-0000-0000-0000-000000000000}"/>
          </ac:spMkLst>
        </pc:spChg>
        <pc:spChg chg="mod">
          <ac:chgData name="Keshani S.K it20299002" userId="S::it20299002@my.sliit.lk::2f5b85da-be8e-42f4-819f-c7800def1b87" providerId="AD" clId="Web-{274E80F4-1F00-B62D-44BD-D8BE2DF85E6F}" dt="2023-10-04T14:02:54.788" v="216"/>
          <ac:spMkLst>
            <pc:docMk/>
            <pc:sldMk cId="0" sldId="261"/>
            <ac:spMk id="47" creationId="{00000000-0000-0000-0000-000000000000}"/>
          </ac:spMkLst>
        </pc:spChg>
        <pc:spChg chg="mod">
          <ac:chgData name="Keshani S.K it20299002" userId="S::it20299002@my.sliit.lk::2f5b85da-be8e-42f4-819f-c7800def1b87" providerId="AD" clId="Web-{274E80F4-1F00-B62D-44BD-D8BE2DF85E6F}" dt="2023-10-04T14:02:54.788" v="217"/>
          <ac:spMkLst>
            <pc:docMk/>
            <pc:sldMk cId="0" sldId="261"/>
            <ac:spMk id="48" creationId="{00000000-0000-0000-0000-000000000000}"/>
          </ac:spMkLst>
        </pc:spChg>
        <pc:spChg chg="add mod">
          <ac:chgData name="Keshani S.K it20299002" userId="S::it20299002@my.sliit.lk::2f5b85da-be8e-42f4-819f-c7800def1b87" providerId="AD" clId="Web-{274E80F4-1F00-B62D-44BD-D8BE2DF85E6F}" dt="2023-10-04T14:02:54.804" v="218"/>
          <ac:spMkLst>
            <pc:docMk/>
            <pc:sldMk cId="0" sldId="261"/>
            <ac:spMk id="49" creationId="{CB2EA95A-99EB-38E1-2643-1A07A5AA928E}"/>
          </ac:spMkLst>
        </pc:spChg>
      </pc:sldChg>
      <pc:sldChg chg="modSp">
        <pc:chgData name="Keshani S.K it20299002" userId="S::it20299002@my.sliit.lk::2f5b85da-be8e-42f4-819f-c7800def1b87" providerId="AD" clId="Web-{274E80F4-1F00-B62D-44BD-D8BE2DF85E6F}" dt="2023-10-04T15:13:07.418" v="230" actId="20577"/>
        <pc:sldMkLst>
          <pc:docMk/>
          <pc:sldMk cId="0" sldId="285"/>
        </pc:sldMkLst>
        <pc:spChg chg="mod">
          <ac:chgData name="Keshani S.K it20299002" userId="S::it20299002@my.sliit.lk::2f5b85da-be8e-42f4-819f-c7800def1b87" providerId="AD" clId="Web-{274E80F4-1F00-B62D-44BD-D8BE2DF85E6F}" dt="2023-10-04T15:13:07.418" v="230" actId="20577"/>
          <ac:spMkLst>
            <pc:docMk/>
            <pc:sldMk cId="0" sldId="285"/>
            <ac:spMk id="25" creationId="{00000000-0000-0000-0000-000000000000}"/>
          </ac:spMkLst>
        </pc:spChg>
      </pc:sldChg>
      <pc:sldChg chg="addSp delSp modSp">
        <pc:chgData name="Keshani S.K it20299002" userId="S::it20299002@my.sliit.lk::2f5b85da-be8e-42f4-819f-c7800def1b87" providerId="AD" clId="Web-{274E80F4-1F00-B62D-44BD-D8BE2DF85E6F}" dt="2023-10-04T15:38:40.047" v="392" actId="14100"/>
        <pc:sldMkLst>
          <pc:docMk/>
          <pc:sldMk cId="0" sldId="286"/>
        </pc:sldMkLst>
        <pc:spChg chg="mod">
          <ac:chgData name="Keshani S.K it20299002" userId="S::it20299002@my.sliit.lk::2f5b85da-be8e-42f4-819f-c7800def1b87" providerId="AD" clId="Web-{274E80F4-1F00-B62D-44BD-D8BE2DF85E6F}" dt="2023-10-04T15:38:40.047" v="392" actId="14100"/>
          <ac:spMkLst>
            <pc:docMk/>
            <pc:sldMk cId="0" sldId="286"/>
            <ac:spMk id="26" creationId="{00000000-0000-0000-0000-000000000000}"/>
          </ac:spMkLst>
        </pc:spChg>
        <pc:grpChg chg="add del">
          <ac:chgData name="Keshani S.K it20299002" userId="S::it20299002@my.sliit.lk::2f5b85da-be8e-42f4-819f-c7800def1b87" providerId="AD" clId="Web-{274E80F4-1F00-B62D-44BD-D8BE2DF85E6F}" dt="2023-10-04T14:05:03.324" v="226"/>
          <ac:grpSpMkLst>
            <pc:docMk/>
            <pc:sldMk cId="0" sldId="286"/>
            <ac:grpSpMk id="5" creationId="{00000000-0000-0000-0000-000000000000}"/>
          </ac:grpSpMkLst>
        </pc:grpChg>
      </pc:sldChg>
      <pc:sldChg chg="modSp">
        <pc:chgData name="Keshani S.K it20299002" userId="S::it20299002@my.sliit.lk::2f5b85da-be8e-42f4-819f-c7800def1b87" providerId="AD" clId="Web-{274E80F4-1F00-B62D-44BD-D8BE2DF85E6F}" dt="2023-10-04T15:38:53.876" v="393" actId="20577"/>
        <pc:sldMkLst>
          <pc:docMk/>
          <pc:sldMk cId="0" sldId="287"/>
        </pc:sldMkLst>
        <pc:spChg chg="mod">
          <ac:chgData name="Keshani S.K it20299002" userId="S::it20299002@my.sliit.lk::2f5b85da-be8e-42f4-819f-c7800def1b87" providerId="AD" clId="Web-{274E80F4-1F00-B62D-44BD-D8BE2DF85E6F}" dt="2023-10-04T15:38:53.876" v="393" actId="20577"/>
          <ac:spMkLst>
            <pc:docMk/>
            <pc:sldMk cId="0" sldId="287"/>
            <ac:spMk id="13" creationId="{00000000-0000-0000-0000-000000000000}"/>
          </ac:spMkLst>
        </pc:spChg>
      </pc:sldChg>
      <pc:sldChg chg="addSp delSp modSp">
        <pc:chgData name="Keshani S.K it20299002" userId="S::it20299002@my.sliit.lk::2f5b85da-be8e-42f4-819f-c7800def1b87" providerId="AD" clId="Web-{274E80F4-1F00-B62D-44BD-D8BE2DF85E6F}" dt="2023-10-04T15:29:55.035" v="323" actId="20577"/>
        <pc:sldMkLst>
          <pc:docMk/>
          <pc:sldMk cId="0" sldId="288"/>
        </pc:sldMkLst>
        <pc:spChg chg="del mod">
          <ac:chgData name="Keshani S.K it20299002" userId="S::it20299002@my.sliit.lk::2f5b85da-be8e-42f4-819f-c7800def1b87" providerId="AD" clId="Web-{274E80F4-1F00-B62D-44BD-D8BE2DF85E6F}" dt="2023-10-04T15:28:39.986" v="308"/>
          <ac:spMkLst>
            <pc:docMk/>
            <pc:sldMk cId="0" sldId="288"/>
            <ac:spMk id="15" creationId="{00000000-0000-0000-0000-000000000000}"/>
          </ac:spMkLst>
        </pc:spChg>
        <pc:spChg chg="add mod">
          <ac:chgData name="Keshani S.K it20299002" userId="S::it20299002@my.sliit.lk::2f5b85da-be8e-42f4-819f-c7800def1b87" providerId="AD" clId="Web-{274E80F4-1F00-B62D-44BD-D8BE2DF85E6F}" dt="2023-10-04T15:29:55.035" v="323" actId="20577"/>
          <ac:spMkLst>
            <pc:docMk/>
            <pc:sldMk cId="0" sldId="288"/>
            <ac:spMk id="16" creationId="{07FAC66F-56C0-F4EB-9B14-61F5876CE01E}"/>
          </ac:spMkLst>
        </pc:spChg>
      </pc:sldChg>
      <pc:sldChg chg="modSp">
        <pc:chgData name="Keshani S.K it20299002" userId="S::it20299002@my.sliit.lk::2f5b85da-be8e-42f4-819f-c7800def1b87" providerId="AD" clId="Web-{274E80F4-1F00-B62D-44BD-D8BE2DF85E6F}" dt="2023-10-04T15:34:46.729" v="365" actId="20577"/>
        <pc:sldMkLst>
          <pc:docMk/>
          <pc:sldMk cId="0" sldId="289"/>
        </pc:sldMkLst>
        <pc:spChg chg="mod">
          <ac:chgData name="Keshani S.K it20299002" userId="S::it20299002@my.sliit.lk::2f5b85da-be8e-42f4-819f-c7800def1b87" providerId="AD" clId="Web-{274E80F4-1F00-B62D-44BD-D8BE2DF85E6F}" dt="2023-10-04T15:31:15.021" v="331" actId="14100"/>
          <ac:spMkLst>
            <pc:docMk/>
            <pc:sldMk cId="0" sldId="289"/>
            <ac:spMk id="29" creationId="{00000000-0000-0000-0000-000000000000}"/>
          </ac:spMkLst>
        </pc:spChg>
        <pc:spChg chg="mod">
          <ac:chgData name="Keshani S.K it20299002" userId="S::it20299002@my.sliit.lk::2f5b85da-be8e-42f4-819f-c7800def1b87" providerId="AD" clId="Web-{274E80F4-1F00-B62D-44BD-D8BE2DF85E6F}" dt="2023-10-04T15:34:46.729" v="365" actId="20577"/>
          <ac:spMkLst>
            <pc:docMk/>
            <pc:sldMk cId="0" sldId="289"/>
            <ac:spMk id="30" creationId="{00000000-0000-0000-0000-000000000000}"/>
          </ac:spMkLst>
        </pc:spChg>
      </pc:sldChg>
      <pc:sldChg chg="delSp modSp">
        <pc:chgData name="Keshani S.K it20299002" userId="S::it20299002@my.sliit.lk::2f5b85da-be8e-42f4-819f-c7800def1b87" providerId="AD" clId="Web-{274E80F4-1F00-B62D-44BD-D8BE2DF85E6F}" dt="2023-10-04T15:36:40.529" v="388" actId="1076"/>
        <pc:sldMkLst>
          <pc:docMk/>
          <pc:sldMk cId="0" sldId="292"/>
        </pc:sldMkLst>
        <pc:spChg chg="mod">
          <ac:chgData name="Keshani S.K it20299002" userId="S::it20299002@my.sliit.lk::2f5b85da-be8e-42f4-819f-c7800def1b87" providerId="AD" clId="Web-{274E80F4-1F00-B62D-44BD-D8BE2DF85E6F}" dt="2023-10-04T15:36:34.935" v="387" actId="1076"/>
          <ac:spMkLst>
            <pc:docMk/>
            <pc:sldMk cId="0" sldId="292"/>
            <ac:spMk id="11" creationId="{00000000-0000-0000-0000-000000000000}"/>
          </ac:spMkLst>
        </pc:spChg>
        <pc:spChg chg="del">
          <ac:chgData name="Keshani S.K it20299002" userId="S::it20299002@my.sliit.lk::2f5b85da-be8e-42f4-819f-c7800def1b87" providerId="AD" clId="Web-{274E80F4-1F00-B62D-44BD-D8BE2DF85E6F}" dt="2023-10-04T15:35:37.137" v="371"/>
          <ac:spMkLst>
            <pc:docMk/>
            <pc:sldMk cId="0" sldId="292"/>
            <ac:spMk id="12" creationId="{00000000-0000-0000-0000-000000000000}"/>
          </ac:spMkLst>
        </pc:spChg>
        <pc:spChg chg="mod">
          <ac:chgData name="Keshani S.K it20299002" userId="S::it20299002@my.sliit.lk::2f5b85da-be8e-42f4-819f-c7800def1b87" providerId="AD" clId="Web-{274E80F4-1F00-B62D-44BD-D8BE2DF85E6F}" dt="2023-10-04T15:36:40.529" v="388" actId="1076"/>
          <ac:spMkLst>
            <pc:docMk/>
            <pc:sldMk cId="0" sldId="292"/>
            <ac:spMk id="49" creationId="{00000000-0000-0000-0000-000000000000}"/>
          </ac:spMkLst>
        </pc:spChg>
        <pc:spChg chg="del mod">
          <ac:chgData name="Keshani S.K it20299002" userId="S::it20299002@my.sliit.lk::2f5b85da-be8e-42f4-819f-c7800def1b87" providerId="AD" clId="Web-{274E80F4-1F00-B62D-44BD-D8BE2DF85E6F}" dt="2023-10-04T15:35:39.168" v="374"/>
          <ac:spMkLst>
            <pc:docMk/>
            <pc:sldMk cId="0" sldId="292"/>
            <ac:spMk id="50" creationId="{00000000-0000-0000-0000-000000000000}"/>
          </ac:spMkLst>
        </pc:spChg>
        <pc:spChg chg="mod">
          <ac:chgData name="Keshani S.K it20299002" userId="S::it20299002@my.sliit.lk::2f5b85da-be8e-42f4-819f-c7800def1b87" providerId="AD" clId="Web-{274E80F4-1F00-B62D-44BD-D8BE2DF85E6F}" dt="2023-10-04T15:36:27.794" v="385" actId="1076"/>
          <ac:spMkLst>
            <pc:docMk/>
            <pc:sldMk cId="0" sldId="292"/>
            <ac:spMk id="51" creationId="{00000000-0000-0000-0000-000000000000}"/>
          </ac:spMkLst>
        </pc:spChg>
        <pc:spChg chg="del">
          <ac:chgData name="Keshani S.K it20299002" userId="S::it20299002@my.sliit.lk::2f5b85da-be8e-42f4-819f-c7800def1b87" providerId="AD" clId="Web-{274E80F4-1F00-B62D-44BD-D8BE2DF85E6F}" dt="2023-10-04T15:35:13.449" v="366"/>
          <ac:spMkLst>
            <pc:docMk/>
            <pc:sldMk cId="0" sldId="292"/>
            <ac:spMk id="52" creationId="{00000000-0000-0000-0000-000000000000}"/>
          </ac:spMkLst>
        </pc:spChg>
        <pc:grpChg chg="del">
          <ac:chgData name="Keshani S.K it20299002" userId="S::it20299002@my.sliit.lk::2f5b85da-be8e-42f4-819f-c7800def1b87" providerId="AD" clId="Web-{274E80F4-1F00-B62D-44BD-D8BE2DF85E6F}" dt="2023-10-04T15:35:37.137" v="372"/>
          <ac:grpSpMkLst>
            <pc:docMk/>
            <pc:sldMk cId="0" sldId="292"/>
            <ac:grpSpMk id="8" creationId="{00000000-0000-0000-0000-000000000000}"/>
          </ac:grpSpMkLst>
        </pc:grpChg>
        <pc:grpChg chg="del">
          <ac:chgData name="Keshani S.K it20299002" userId="S::it20299002@my.sliit.lk::2f5b85da-be8e-42f4-819f-c7800def1b87" providerId="AD" clId="Web-{274E80F4-1F00-B62D-44BD-D8BE2DF85E6F}" dt="2023-10-04T15:35:37.137" v="370"/>
          <ac:grpSpMkLst>
            <pc:docMk/>
            <pc:sldMk cId="0" sldId="292"/>
            <ac:grpSpMk id="29" creationId="{00000000-0000-0000-0000-000000000000}"/>
          </ac:grpSpMkLst>
        </pc:grpChg>
        <pc:grpChg chg="del">
          <ac:chgData name="Keshani S.K it20299002" userId="S::it20299002@my.sliit.lk::2f5b85da-be8e-42f4-819f-c7800def1b87" providerId="AD" clId="Web-{274E80F4-1F00-B62D-44BD-D8BE2DF85E6F}" dt="2023-10-04T15:35:37.137" v="369"/>
          <ac:grpSpMkLst>
            <pc:docMk/>
            <pc:sldMk cId="0" sldId="292"/>
            <ac:grpSpMk id="34" creationId="{00000000-0000-0000-0000-000000000000}"/>
          </ac:grpSpMkLst>
        </pc:grpChg>
        <pc:grpChg chg="del">
          <ac:chgData name="Keshani S.K it20299002" userId="S::it20299002@my.sliit.lk::2f5b85da-be8e-42f4-819f-c7800def1b87" providerId="AD" clId="Web-{274E80F4-1F00-B62D-44BD-D8BE2DF85E6F}" dt="2023-10-04T15:35:37.137" v="368"/>
          <ac:grpSpMkLst>
            <pc:docMk/>
            <pc:sldMk cId="0" sldId="292"/>
            <ac:grpSpMk id="39" creationId="{00000000-0000-0000-0000-000000000000}"/>
          </ac:grpSpMkLst>
        </pc:grpChg>
        <pc:grpChg chg="del">
          <ac:chgData name="Keshani S.K it20299002" userId="S::it20299002@my.sliit.lk::2f5b85da-be8e-42f4-819f-c7800def1b87" providerId="AD" clId="Web-{274E80F4-1F00-B62D-44BD-D8BE2DF85E6F}" dt="2023-10-04T15:35:37.137" v="367"/>
          <ac:grpSpMkLst>
            <pc:docMk/>
            <pc:sldMk cId="0" sldId="292"/>
            <ac:grpSpMk id="44" creationId="{00000000-0000-0000-0000-000000000000}"/>
          </ac:grpSpMkLst>
        </pc:grpChg>
      </pc:sldChg>
      <pc:sldChg chg="addSp delSp modSp">
        <pc:chgData name="Keshani S.K it20299002" userId="S::it20299002@my.sliit.lk::2f5b85da-be8e-42f4-819f-c7800def1b87" providerId="AD" clId="Web-{274E80F4-1F00-B62D-44BD-D8BE2DF85E6F}" dt="2023-10-04T15:26:25.405" v="297" actId="20577"/>
        <pc:sldMkLst>
          <pc:docMk/>
          <pc:sldMk cId="0" sldId="293"/>
        </pc:sldMkLst>
        <pc:spChg chg="del mod">
          <ac:chgData name="Keshani S.K it20299002" userId="S::it20299002@my.sliit.lk::2f5b85da-be8e-42f4-819f-c7800def1b87" providerId="AD" clId="Web-{274E80F4-1F00-B62D-44BD-D8BE2DF85E6F}" dt="2023-10-04T15:25:13.919" v="282"/>
          <ac:spMkLst>
            <pc:docMk/>
            <pc:sldMk cId="0" sldId="293"/>
            <ac:spMk id="26" creationId="{00000000-0000-0000-0000-000000000000}"/>
          </ac:spMkLst>
        </pc:spChg>
        <pc:spChg chg="mod">
          <ac:chgData name="Keshani S.K it20299002" userId="S::it20299002@my.sliit.lk::2f5b85da-be8e-42f4-819f-c7800def1b87" providerId="AD" clId="Web-{274E80F4-1F00-B62D-44BD-D8BE2DF85E6F}" dt="2023-10-04T15:26:25.405" v="297" actId="20577"/>
          <ac:spMkLst>
            <pc:docMk/>
            <pc:sldMk cId="0" sldId="293"/>
            <ac:spMk id="27" creationId="{00000000-0000-0000-0000-000000000000}"/>
          </ac:spMkLst>
        </pc:spChg>
        <pc:spChg chg="add mod">
          <ac:chgData name="Keshani S.K it20299002" userId="S::it20299002@my.sliit.lk::2f5b85da-be8e-42f4-819f-c7800def1b87" providerId="AD" clId="Web-{274E80F4-1F00-B62D-44BD-D8BE2DF85E6F}" dt="2023-10-04T15:25:33.279" v="287" actId="20577"/>
          <ac:spMkLst>
            <pc:docMk/>
            <pc:sldMk cId="0" sldId="293"/>
            <ac:spMk id="28" creationId="{47538AF9-E185-8419-B6F6-00CF55497B78}"/>
          </ac:spMkLst>
        </pc:spChg>
      </pc:sldChg>
    </pc:docChg>
  </pc:docChgLst>
  <pc:docChgLst>
    <pc:chgData name="Logu J.J. it20638818" userId="S::it20638818@my.sliit.lk::040a009b-85a6-471d-954e-88d7904a0462" providerId="AD" clId="Web-{DD57F983-E650-332A-3FC6-53E1A4B3416F}"/>
    <pc:docChg chg="modSld">
      <pc:chgData name="Logu J.J. it20638818" userId="S::it20638818@my.sliit.lk::040a009b-85a6-471d-954e-88d7904a0462" providerId="AD" clId="Web-{DD57F983-E650-332A-3FC6-53E1A4B3416F}" dt="2023-10-05T07:02:02.123" v="42" actId="20577"/>
      <pc:docMkLst>
        <pc:docMk/>
      </pc:docMkLst>
      <pc:sldChg chg="modSp">
        <pc:chgData name="Logu J.J. it20638818" userId="S::it20638818@my.sliit.lk::040a009b-85a6-471d-954e-88d7904a0462" providerId="AD" clId="Web-{DD57F983-E650-332A-3FC6-53E1A4B3416F}" dt="2023-10-05T04:49:20.750" v="6" actId="20577"/>
        <pc:sldMkLst>
          <pc:docMk/>
          <pc:sldMk cId="0" sldId="296"/>
        </pc:sldMkLst>
        <pc:spChg chg="mod">
          <ac:chgData name="Logu J.J. it20638818" userId="S::it20638818@my.sliit.lk::040a009b-85a6-471d-954e-88d7904a0462" providerId="AD" clId="Web-{DD57F983-E650-332A-3FC6-53E1A4B3416F}" dt="2023-10-05T04:49:20.750" v="6" actId="20577"/>
          <ac:spMkLst>
            <pc:docMk/>
            <pc:sldMk cId="0" sldId="296"/>
            <ac:spMk id="20" creationId="{00000000-0000-0000-0000-000000000000}"/>
          </ac:spMkLst>
        </pc:spChg>
      </pc:sldChg>
      <pc:sldChg chg="modSp">
        <pc:chgData name="Logu J.J. it20638818" userId="S::it20638818@my.sliit.lk::040a009b-85a6-471d-954e-88d7904a0462" providerId="AD" clId="Web-{DD57F983-E650-332A-3FC6-53E1A4B3416F}" dt="2023-10-05T06:53:27.341" v="30" actId="20577"/>
        <pc:sldMkLst>
          <pc:docMk/>
          <pc:sldMk cId="0" sldId="297"/>
        </pc:sldMkLst>
        <pc:spChg chg="mod">
          <ac:chgData name="Logu J.J. it20638818" userId="S::it20638818@my.sliit.lk::040a009b-85a6-471d-954e-88d7904a0462" providerId="AD" clId="Web-{DD57F983-E650-332A-3FC6-53E1A4B3416F}" dt="2023-10-05T06:53:27.341" v="30" actId="20577"/>
          <ac:spMkLst>
            <pc:docMk/>
            <pc:sldMk cId="0" sldId="297"/>
            <ac:spMk id="26" creationId="{00000000-0000-0000-0000-000000000000}"/>
          </ac:spMkLst>
        </pc:spChg>
      </pc:sldChg>
      <pc:sldChg chg="modSp">
        <pc:chgData name="Logu J.J. it20638818" userId="S::it20638818@my.sliit.lk::040a009b-85a6-471d-954e-88d7904a0462" providerId="AD" clId="Web-{DD57F983-E650-332A-3FC6-53E1A4B3416F}" dt="2023-10-05T07:02:02.123" v="42" actId="20577"/>
        <pc:sldMkLst>
          <pc:docMk/>
          <pc:sldMk cId="0" sldId="299"/>
        </pc:sldMkLst>
        <pc:spChg chg="mod">
          <ac:chgData name="Logu J.J. it20638818" userId="S::it20638818@my.sliit.lk::040a009b-85a6-471d-954e-88d7904a0462" providerId="AD" clId="Web-{DD57F983-E650-332A-3FC6-53E1A4B3416F}" dt="2023-10-05T07:02:02.123" v="42" actId="20577"/>
          <ac:spMkLst>
            <pc:docMk/>
            <pc:sldMk cId="0" sldId="299"/>
            <ac:spMk id="16" creationId="{00000000-0000-0000-0000-000000000000}"/>
          </ac:spMkLst>
        </pc:spChg>
      </pc:sldChg>
      <pc:sldChg chg="modSp">
        <pc:chgData name="Logu J.J. it20638818" userId="S::it20638818@my.sliit.lk::040a009b-85a6-471d-954e-88d7904a0462" providerId="AD" clId="Web-{DD57F983-E650-332A-3FC6-53E1A4B3416F}" dt="2023-10-05T05:29:52.408" v="25" actId="20577"/>
        <pc:sldMkLst>
          <pc:docMk/>
          <pc:sldMk cId="0" sldId="300"/>
        </pc:sldMkLst>
        <pc:spChg chg="mod">
          <ac:chgData name="Logu J.J. it20638818" userId="S::it20638818@my.sliit.lk::040a009b-85a6-471d-954e-88d7904a0462" providerId="AD" clId="Web-{DD57F983-E650-332A-3FC6-53E1A4B3416F}" dt="2023-10-05T05:22:47.066" v="9" actId="14100"/>
          <ac:spMkLst>
            <pc:docMk/>
            <pc:sldMk cId="0" sldId="300"/>
            <ac:spMk id="29" creationId="{00000000-0000-0000-0000-000000000000}"/>
          </ac:spMkLst>
        </pc:spChg>
        <pc:spChg chg="mod">
          <ac:chgData name="Logu J.J. it20638818" userId="S::it20638818@my.sliit.lk::040a009b-85a6-471d-954e-88d7904a0462" providerId="AD" clId="Web-{DD57F983-E650-332A-3FC6-53E1A4B3416F}" dt="2023-10-05T05:29:52.408" v="25" actId="20577"/>
          <ac:spMkLst>
            <pc:docMk/>
            <pc:sldMk cId="0" sldId="300"/>
            <ac:spMk id="30" creationId="{00000000-0000-0000-0000-000000000000}"/>
          </ac:spMkLst>
        </pc:spChg>
      </pc:sldChg>
    </pc:docChg>
  </pc:docChgLst>
  <pc:docChgLst>
    <pc:chgData name="Logu J.J. it20638818" userId="S::it20638818@my.sliit.lk::040a009b-85a6-471d-954e-88d7904a0462" providerId="AD" clId="Web-{D780BBE2-3292-9323-37D6-633A5D4B48C4}"/>
    <pc:docChg chg="modSld">
      <pc:chgData name="Logu J.J. it20638818" userId="S::it20638818@my.sliit.lk::040a009b-85a6-471d-954e-88d7904a0462" providerId="AD" clId="Web-{D780BBE2-3292-9323-37D6-633A5D4B48C4}" dt="2023-10-05T08:04:46.666" v="56" actId="1076"/>
      <pc:docMkLst>
        <pc:docMk/>
      </pc:docMkLst>
      <pc:sldChg chg="addSp delSp modSp">
        <pc:chgData name="Logu J.J. it20638818" userId="S::it20638818@my.sliit.lk::040a009b-85a6-471d-954e-88d7904a0462" providerId="AD" clId="Web-{D780BBE2-3292-9323-37D6-633A5D4B48C4}" dt="2023-10-05T08:04:46.666" v="56" actId="1076"/>
        <pc:sldMkLst>
          <pc:docMk/>
          <pc:sldMk cId="0" sldId="297"/>
        </pc:sldMkLst>
        <pc:spChg chg="add del mod topLvl">
          <ac:chgData name="Logu J.J. it20638818" userId="S::it20638818@my.sliit.lk::040a009b-85a6-471d-954e-88d7904a0462" providerId="AD" clId="Web-{D780BBE2-3292-9323-37D6-633A5D4B48C4}" dt="2023-10-05T07:51:33.037" v="29" actId="1076"/>
          <ac:spMkLst>
            <pc:docMk/>
            <pc:sldMk cId="0" sldId="297"/>
            <ac:spMk id="6" creationId="{00000000-0000-0000-0000-000000000000}"/>
          </ac:spMkLst>
        </pc:spChg>
        <pc:spChg chg="mod">
          <ac:chgData name="Logu J.J. it20638818" userId="S::it20638818@my.sliit.lk::040a009b-85a6-471d-954e-88d7904a0462" providerId="AD" clId="Web-{D780BBE2-3292-9323-37D6-633A5D4B48C4}" dt="2023-10-05T07:44:26.307" v="1" actId="20577"/>
          <ac:spMkLst>
            <pc:docMk/>
            <pc:sldMk cId="0" sldId="297"/>
            <ac:spMk id="26" creationId="{00000000-0000-0000-0000-000000000000}"/>
          </ac:spMkLst>
        </pc:spChg>
        <pc:grpChg chg="del">
          <ac:chgData name="Logu J.J. it20638818" userId="S::it20638818@my.sliit.lk::040a009b-85a6-471d-954e-88d7904a0462" providerId="AD" clId="Web-{D780BBE2-3292-9323-37D6-633A5D4B48C4}" dt="2023-10-05T07:45:52.406" v="7"/>
          <ac:grpSpMkLst>
            <pc:docMk/>
            <pc:sldMk cId="0" sldId="297"/>
            <ac:grpSpMk id="5" creationId="{00000000-0000-0000-0000-000000000000}"/>
          </ac:grpSpMkLst>
        </pc:grpChg>
        <pc:picChg chg="add mod">
          <ac:chgData name="Logu J.J. it20638818" userId="S::it20638818@my.sliit.lk::040a009b-85a6-471d-954e-88d7904a0462" providerId="AD" clId="Web-{D780BBE2-3292-9323-37D6-633A5D4B48C4}" dt="2023-10-05T08:04:46.666" v="56" actId="1076"/>
          <ac:picMkLst>
            <pc:docMk/>
            <pc:sldMk cId="0" sldId="297"/>
            <ac:picMk id="27" creationId="{34474FF3-B1EF-0537-5D61-04F2A31AE1BB}"/>
          </ac:picMkLst>
        </pc:picChg>
      </pc:sldChg>
    </pc:docChg>
  </pc:docChgLst>
  <pc:docChgLst>
    <pc:chgData name="Keshani S.K it20299002" userId="S::it20299002@my.sliit.lk::2f5b85da-be8e-42f4-819f-c7800def1b87" providerId="AD" clId="Web-{2BCCE6E1-4F34-4DDE-9C52-0A744E4996AD}"/>
    <pc:docChg chg="modSld">
      <pc:chgData name="Keshani S.K it20299002" userId="S::it20299002@my.sliit.lk::2f5b85da-be8e-42f4-819f-c7800def1b87" providerId="AD" clId="Web-{2BCCE6E1-4F34-4DDE-9C52-0A744E4996AD}" dt="2023-08-25T13:05:32.945" v="8" actId="20577"/>
      <pc:docMkLst>
        <pc:docMk/>
      </pc:docMkLst>
      <pc:sldChg chg="modSp">
        <pc:chgData name="Keshani S.K it20299002" userId="S::it20299002@my.sliit.lk::2f5b85da-be8e-42f4-819f-c7800def1b87" providerId="AD" clId="Web-{2BCCE6E1-4F34-4DDE-9C52-0A744E4996AD}" dt="2023-08-25T13:05:32.945" v="8" actId="20577"/>
        <pc:sldMkLst>
          <pc:docMk/>
          <pc:sldMk cId="0" sldId="264"/>
        </pc:sldMkLst>
        <pc:spChg chg="mod">
          <ac:chgData name="Keshani S.K it20299002" userId="S::it20299002@my.sliit.lk::2f5b85da-be8e-42f4-819f-c7800def1b87" providerId="AD" clId="Web-{2BCCE6E1-4F34-4DDE-9C52-0A744E4996AD}" dt="2023-08-25T13:05:32.945" v="8" actId="20577"/>
          <ac:spMkLst>
            <pc:docMk/>
            <pc:sldMk cId="0" sldId="264"/>
            <ac:spMk id="28"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svg"/><Relationship Id="rId7" Type="http://schemas.openxmlformats.org/officeDocument/2006/relationships/image" Target="../media/image25.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3.sv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5.png"/><Relationship Id="rId7"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6.svg"/></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41.jpeg"/></Relationships>
</file>

<file path=ppt/slides/_rels/slide2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3.sv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5.png"/><Relationship Id="rId7"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6.svg"/></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3.sv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51.jpeg"/></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5.png"/><Relationship Id="rId7"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6.svg"/></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6.jpeg"/></Relationships>
</file>

<file path=ppt/slides/_rels/slide4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3.sv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4.png"/><Relationship Id="rId4" Type="http://schemas.openxmlformats.org/officeDocument/2006/relationships/image" Target="../media/image11.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4436516" y="-546697"/>
            <a:ext cx="13399784" cy="11603609"/>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35815" r="-78198" b="-5962"/>
              </a:stretch>
            </a:blipFill>
          </p:spPr>
          <p:txBody>
            <a:bodyPr/>
            <a:lstStyle/>
            <a:p>
              <a:endParaRPr lang="en-SG"/>
            </a:p>
          </p:txBody>
        </p:sp>
      </p:grpSp>
      <p:grpSp>
        <p:nvGrpSpPr>
          <p:cNvPr id="4" name="Group 4"/>
          <p:cNvGrpSpPr/>
          <p:nvPr/>
        </p:nvGrpSpPr>
        <p:grpSpPr>
          <a:xfrm>
            <a:off x="14449980" y="7866266"/>
            <a:ext cx="2984182" cy="2611159"/>
            <a:chOff x="0" y="0"/>
            <a:chExt cx="812800" cy="711200"/>
          </a:xfrm>
        </p:grpSpPr>
        <p:sp>
          <p:nvSpPr>
            <p:cNvPr id="5" name="Freeform 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6" name="TextBox 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7" name="Group 7"/>
          <p:cNvGrpSpPr/>
          <p:nvPr/>
        </p:nvGrpSpPr>
        <p:grpSpPr>
          <a:xfrm>
            <a:off x="12944032" y="-19362"/>
            <a:ext cx="3030318" cy="2651528"/>
            <a:chOff x="0" y="0"/>
            <a:chExt cx="812800" cy="711200"/>
          </a:xfrm>
        </p:grpSpPr>
        <p:sp>
          <p:nvSpPr>
            <p:cNvPr id="8" name="Freeform 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9" name="TextBox 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0" name="Group 10"/>
          <p:cNvGrpSpPr/>
          <p:nvPr/>
        </p:nvGrpSpPr>
        <p:grpSpPr>
          <a:xfrm>
            <a:off x="14436516" y="2632167"/>
            <a:ext cx="2997646" cy="2622940"/>
            <a:chOff x="0" y="0"/>
            <a:chExt cx="812800" cy="711200"/>
          </a:xfrm>
        </p:grpSpPr>
        <p:sp>
          <p:nvSpPr>
            <p:cNvPr id="11" name="Freeform 11"/>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alpha val="87843"/>
              </a:srgbClr>
            </a:solidFill>
          </p:spPr>
          <p:txBody>
            <a:bodyPr/>
            <a:lstStyle/>
            <a:p>
              <a:endParaRPr lang="en-SG"/>
            </a:p>
          </p:txBody>
        </p:sp>
        <p:sp>
          <p:nvSpPr>
            <p:cNvPr id="12" name="TextBox 12"/>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3" name="Group 13"/>
          <p:cNvGrpSpPr/>
          <p:nvPr/>
        </p:nvGrpSpPr>
        <p:grpSpPr>
          <a:xfrm>
            <a:off x="12957889" y="5255107"/>
            <a:ext cx="2984182" cy="2611159"/>
            <a:chOff x="0" y="0"/>
            <a:chExt cx="812800" cy="711200"/>
          </a:xfrm>
        </p:grpSpPr>
        <p:sp>
          <p:nvSpPr>
            <p:cNvPr id="14" name="Freeform 1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alpha val="87843"/>
              </a:srgbClr>
            </a:solidFill>
          </p:spPr>
          <p:txBody>
            <a:bodyPr/>
            <a:lstStyle/>
            <a:p>
              <a:endParaRPr lang="en-SG"/>
            </a:p>
          </p:txBody>
        </p:sp>
        <p:sp>
          <p:nvSpPr>
            <p:cNvPr id="15" name="TextBox 1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6" name="Group 16"/>
          <p:cNvGrpSpPr/>
          <p:nvPr/>
        </p:nvGrpSpPr>
        <p:grpSpPr>
          <a:xfrm rot="-10800000">
            <a:off x="14449980" y="5255107"/>
            <a:ext cx="2984182" cy="2611159"/>
            <a:chOff x="0" y="0"/>
            <a:chExt cx="812800" cy="711200"/>
          </a:xfrm>
        </p:grpSpPr>
        <p:sp>
          <p:nvSpPr>
            <p:cNvPr id="17" name="Freeform 1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8" name="TextBox 1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9" name="Group 19"/>
          <p:cNvGrpSpPr/>
          <p:nvPr/>
        </p:nvGrpSpPr>
        <p:grpSpPr>
          <a:xfrm rot="-10800000">
            <a:off x="12942398" y="2632167"/>
            <a:ext cx="3007063" cy="2631180"/>
            <a:chOff x="0" y="0"/>
            <a:chExt cx="812800" cy="711200"/>
          </a:xfrm>
        </p:grpSpPr>
        <p:sp>
          <p:nvSpPr>
            <p:cNvPr id="20" name="Freeform 2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21" name="TextBox 21"/>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2" name="Group 22"/>
          <p:cNvGrpSpPr/>
          <p:nvPr/>
        </p:nvGrpSpPr>
        <p:grpSpPr>
          <a:xfrm rot="-10800000">
            <a:off x="11877944" y="2661552"/>
            <a:ext cx="802213" cy="701937"/>
            <a:chOff x="0" y="0"/>
            <a:chExt cx="812800" cy="711200"/>
          </a:xfrm>
        </p:grpSpPr>
        <p:sp>
          <p:nvSpPr>
            <p:cNvPr id="23" name="Freeform 2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24" name="TextBox 2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5" name="Group 25"/>
          <p:cNvGrpSpPr/>
          <p:nvPr/>
        </p:nvGrpSpPr>
        <p:grpSpPr>
          <a:xfrm>
            <a:off x="12359701" y="2674393"/>
            <a:ext cx="845737" cy="740020"/>
            <a:chOff x="0" y="0"/>
            <a:chExt cx="812800" cy="711200"/>
          </a:xfrm>
        </p:grpSpPr>
        <p:sp>
          <p:nvSpPr>
            <p:cNvPr id="26" name="Freeform 2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27" name="TextBox 2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8" name="Group 28"/>
          <p:cNvGrpSpPr/>
          <p:nvPr/>
        </p:nvGrpSpPr>
        <p:grpSpPr>
          <a:xfrm>
            <a:off x="12496571" y="8068863"/>
            <a:ext cx="902266" cy="789483"/>
            <a:chOff x="0" y="0"/>
            <a:chExt cx="812800" cy="711200"/>
          </a:xfrm>
        </p:grpSpPr>
        <p:sp>
          <p:nvSpPr>
            <p:cNvPr id="29" name="Freeform 2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30" name="TextBox 3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31" name="Group 31"/>
          <p:cNvGrpSpPr/>
          <p:nvPr/>
        </p:nvGrpSpPr>
        <p:grpSpPr>
          <a:xfrm rot="-10800000">
            <a:off x="12967100" y="7856741"/>
            <a:ext cx="2984182" cy="2611159"/>
            <a:chOff x="0" y="0"/>
            <a:chExt cx="812800" cy="711200"/>
          </a:xfrm>
        </p:grpSpPr>
        <p:sp>
          <p:nvSpPr>
            <p:cNvPr id="32" name="Freeform 3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33" name="TextBox 3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34" name="Freeform 34"/>
          <p:cNvSpPr/>
          <p:nvPr/>
        </p:nvSpPr>
        <p:spPr>
          <a:xfrm>
            <a:off x="0" y="0"/>
            <a:ext cx="1080333" cy="1129760"/>
          </a:xfrm>
          <a:custGeom>
            <a:avLst/>
            <a:gdLst/>
            <a:ahLst/>
            <a:cxnLst/>
            <a:rect l="l" t="t" r="r" b="b"/>
            <a:pathLst>
              <a:path w="1080333" h="1129760">
                <a:moveTo>
                  <a:pt x="0" y="0"/>
                </a:moveTo>
                <a:lnTo>
                  <a:pt x="1080333" y="0"/>
                </a:lnTo>
                <a:lnTo>
                  <a:pt x="1080333" y="1129760"/>
                </a:lnTo>
                <a:lnTo>
                  <a:pt x="0" y="1129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G"/>
          </a:p>
        </p:txBody>
      </p:sp>
      <p:sp>
        <p:nvSpPr>
          <p:cNvPr id="35" name="Freeform 35"/>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5"/>
            <a:stretch>
              <a:fillRect/>
            </a:stretch>
          </a:blipFill>
        </p:spPr>
        <p:txBody>
          <a:bodyPr/>
          <a:lstStyle/>
          <a:p>
            <a:endParaRPr lang="en-SG"/>
          </a:p>
        </p:txBody>
      </p:sp>
      <p:sp>
        <p:nvSpPr>
          <p:cNvPr id="36" name="TextBox 36"/>
          <p:cNvSpPr txBox="1"/>
          <p:nvPr/>
        </p:nvSpPr>
        <p:spPr>
          <a:xfrm>
            <a:off x="1215697" y="3490758"/>
            <a:ext cx="11726701" cy="2000885"/>
          </a:xfrm>
          <a:prstGeom prst="rect">
            <a:avLst/>
          </a:prstGeom>
        </p:spPr>
        <p:txBody>
          <a:bodyPr lIns="0" tIns="0" rIns="0" bIns="0" rtlCol="0" anchor="t">
            <a:spAutoFit/>
          </a:bodyPr>
          <a:lstStyle/>
          <a:p>
            <a:pPr algn="ctr">
              <a:lnSpc>
                <a:spcPts val="7840"/>
              </a:lnSpc>
            </a:pPr>
            <a:r>
              <a:rPr lang="en-US" sz="5600">
                <a:solidFill>
                  <a:srgbClr val="000000"/>
                </a:solidFill>
                <a:latin typeface="Poppins"/>
              </a:rPr>
              <a:t>A COMPREHENSIVE APPROACH TO </a:t>
            </a:r>
          </a:p>
          <a:p>
            <a:pPr algn="ctr">
              <a:lnSpc>
                <a:spcPts val="7840"/>
              </a:lnSpc>
              <a:spcBef>
                <a:spcPct val="0"/>
              </a:spcBef>
            </a:pPr>
            <a:endParaRPr lang="en-US" sz="5600">
              <a:solidFill>
                <a:srgbClr val="000000"/>
              </a:solidFill>
              <a:latin typeface="Poppins"/>
            </a:endParaRPr>
          </a:p>
        </p:txBody>
      </p:sp>
      <p:sp>
        <p:nvSpPr>
          <p:cNvPr id="37" name="TextBox 37"/>
          <p:cNvSpPr txBox="1"/>
          <p:nvPr/>
        </p:nvSpPr>
        <p:spPr>
          <a:xfrm>
            <a:off x="2007711" y="4471833"/>
            <a:ext cx="9919574" cy="1010285"/>
          </a:xfrm>
          <a:prstGeom prst="rect">
            <a:avLst/>
          </a:prstGeom>
        </p:spPr>
        <p:txBody>
          <a:bodyPr lIns="0" tIns="0" rIns="0" bIns="0" rtlCol="0" anchor="t">
            <a:spAutoFit/>
          </a:bodyPr>
          <a:lstStyle/>
          <a:p>
            <a:pPr algn="ctr">
              <a:lnSpc>
                <a:spcPts val="7840"/>
              </a:lnSpc>
              <a:spcBef>
                <a:spcPct val="0"/>
              </a:spcBef>
            </a:pPr>
            <a:r>
              <a:rPr lang="en-US" sz="5600">
                <a:solidFill>
                  <a:srgbClr val="000000"/>
                </a:solidFill>
                <a:latin typeface="Poppins Bold"/>
              </a:rPr>
              <a:t>PREVENTING DATA LEAKAGE</a:t>
            </a:r>
          </a:p>
        </p:txBody>
      </p:sp>
      <p:sp>
        <p:nvSpPr>
          <p:cNvPr id="38" name="TextBox 38"/>
          <p:cNvSpPr txBox="1"/>
          <p:nvPr/>
        </p:nvSpPr>
        <p:spPr>
          <a:xfrm>
            <a:off x="498058" y="5367818"/>
            <a:ext cx="12900779" cy="1010285"/>
          </a:xfrm>
          <a:prstGeom prst="rect">
            <a:avLst/>
          </a:prstGeom>
        </p:spPr>
        <p:txBody>
          <a:bodyPr lIns="0" tIns="0" rIns="0" bIns="0" rtlCol="0" anchor="t">
            <a:spAutoFit/>
          </a:bodyPr>
          <a:lstStyle/>
          <a:p>
            <a:pPr algn="ctr">
              <a:lnSpc>
                <a:spcPts val="7840"/>
              </a:lnSpc>
              <a:spcBef>
                <a:spcPct val="0"/>
              </a:spcBef>
            </a:pPr>
            <a:r>
              <a:rPr lang="en-US" sz="5600">
                <a:solidFill>
                  <a:srgbClr val="000000"/>
                </a:solidFill>
                <a:latin typeface="Poppins"/>
              </a:rPr>
              <a:t>AND STRENGTHENING CYBERSECURITY</a:t>
            </a:r>
          </a:p>
        </p:txBody>
      </p:sp>
      <p:sp>
        <p:nvSpPr>
          <p:cNvPr id="39" name="TextBox 39"/>
          <p:cNvSpPr txBox="1"/>
          <p:nvPr/>
        </p:nvSpPr>
        <p:spPr>
          <a:xfrm>
            <a:off x="5030113" y="7516024"/>
            <a:ext cx="3874770" cy="739139"/>
          </a:xfrm>
          <a:prstGeom prst="rect">
            <a:avLst/>
          </a:prstGeom>
        </p:spPr>
        <p:txBody>
          <a:bodyPr lIns="0" tIns="0" rIns="0" bIns="0" rtlCol="0" anchor="t">
            <a:spAutoFit/>
          </a:bodyPr>
          <a:lstStyle/>
          <a:p>
            <a:pPr algn="ctr">
              <a:lnSpc>
                <a:spcPts val="5460"/>
              </a:lnSpc>
              <a:spcBef>
                <a:spcPct val="0"/>
              </a:spcBef>
            </a:pPr>
            <a:r>
              <a:rPr lang="en-US" sz="3900">
                <a:solidFill>
                  <a:srgbClr val="000000"/>
                </a:solidFill>
                <a:latin typeface="Times New Roman Bold"/>
              </a:rPr>
              <a:t>TMP-2023-24-082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088290" y="9421942"/>
            <a:ext cx="6111420" cy="0"/>
          </a:xfrm>
          <a:prstGeom prst="line">
            <a:avLst/>
          </a:prstGeom>
          <a:ln w="38100" cap="flat">
            <a:solidFill>
              <a:srgbClr val="000000"/>
            </a:solidFill>
            <a:prstDash val="solid"/>
            <a:headEnd type="none" w="sm" len="sm"/>
            <a:tailEnd type="none" w="sm" len="sm"/>
          </a:ln>
        </p:spPr>
        <p:txBody>
          <a:bodyPr/>
          <a:lstStyle/>
          <a:p>
            <a:endParaRPr lang="en-SG"/>
          </a:p>
        </p:txBody>
      </p:sp>
      <p:grpSp>
        <p:nvGrpSpPr>
          <p:cNvPr id="3" name="Group 3"/>
          <p:cNvGrpSpPr/>
          <p:nvPr/>
        </p:nvGrpSpPr>
        <p:grpSpPr>
          <a:xfrm rot="-10800000">
            <a:off x="15574388" y="-1641732"/>
            <a:ext cx="6103845" cy="5340865"/>
            <a:chOff x="0" y="0"/>
            <a:chExt cx="812800" cy="711200"/>
          </a:xfrm>
        </p:grpSpPr>
        <p:sp>
          <p:nvSpPr>
            <p:cNvPr id="4" name="Freeform 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5" name="TextBox 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6" name="Group 6"/>
          <p:cNvGrpSpPr/>
          <p:nvPr/>
        </p:nvGrpSpPr>
        <p:grpSpPr>
          <a:xfrm rot="-10800000">
            <a:off x="16277009" y="689261"/>
            <a:ext cx="1700198" cy="1487673"/>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8" name="TextBox 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9" name="Freeform 9"/>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10" name="Freeform 10"/>
          <p:cNvSpPr/>
          <p:nvPr/>
        </p:nvSpPr>
        <p:spPr>
          <a:xfrm>
            <a:off x="2442341" y="1776277"/>
            <a:ext cx="13403319" cy="6305822"/>
          </a:xfrm>
          <a:custGeom>
            <a:avLst/>
            <a:gdLst/>
            <a:ahLst/>
            <a:cxnLst/>
            <a:rect l="l" t="t" r="r" b="b"/>
            <a:pathLst>
              <a:path w="13403319" h="6305822">
                <a:moveTo>
                  <a:pt x="0" y="0"/>
                </a:moveTo>
                <a:lnTo>
                  <a:pt x="13403318" y="0"/>
                </a:lnTo>
                <a:lnTo>
                  <a:pt x="13403318" y="6305821"/>
                </a:lnTo>
                <a:lnTo>
                  <a:pt x="0" y="6305821"/>
                </a:lnTo>
                <a:lnTo>
                  <a:pt x="0" y="0"/>
                </a:lnTo>
                <a:close/>
              </a:path>
            </a:pathLst>
          </a:custGeom>
          <a:blipFill>
            <a:blip r:embed="rId3"/>
            <a:stretch>
              <a:fillRect l="-1485" t="-5905" r="-1796" b="-5749"/>
            </a:stretch>
          </a:blipFill>
        </p:spPr>
        <p:txBody>
          <a:bodyPr/>
          <a:lstStyle/>
          <a:p>
            <a:endParaRPr lang="en-SG"/>
          </a:p>
        </p:txBody>
      </p:sp>
      <p:sp>
        <p:nvSpPr>
          <p:cNvPr id="11" name="TextBox 11"/>
          <p:cNvSpPr txBox="1"/>
          <p:nvPr/>
        </p:nvSpPr>
        <p:spPr>
          <a:xfrm>
            <a:off x="1052362" y="592045"/>
            <a:ext cx="9450335" cy="1989328"/>
          </a:xfrm>
          <a:prstGeom prst="rect">
            <a:avLst/>
          </a:prstGeom>
        </p:spPr>
        <p:txBody>
          <a:bodyPr lIns="0" tIns="0" rIns="0" bIns="0" rtlCol="0" anchor="t">
            <a:spAutoFit/>
          </a:bodyPr>
          <a:lstStyle/>
          <a:p>
            <a:pPr>
              <a:lnSpc>
                <a:spcPts val="7615"/>
              </a:lnSpc>
            </a:pPr>
            <a:r>
              <a:rPr lang="en-US" sz="6399">
                <a:solidFill>
                  <a:srgbClr val="000000"/>
                </a:solidFill>
                <a:latin typeface="Poppins Bold"/>
              </a:rPr>
              <a:t>RESEARCH GAP</a:t>
            </a:r>
          </a:p>
          <a:p>
            <a:pPr>
              <a:lnSpc>
                <a:spcPts val="7615"/>
              </a:lnSpc>
            </a:pPr>
            <a:endParaRPr lang="en-US" sz="6399">
              <a:solidFill>
                <a:srgbClr val="000000"/>
              </a:solidFill>
              <a:latin typeface="Poppins Bold"/>
            </a:endParaRPr>
          </a:p>
        </p:txBody>
      </p:sp>
      <p:sp>
        <p:nvSpPr>
          <p:cNvPr id="12" name="TextBox 12"/>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13" name="TextBox 13"/>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id="14" name="TextBox 14"/>
          <p:cNvSpPr txBox="1"/>
          <p:nvPr/>
        </p:nvSpPr>
        <p:spPr>
          <a:xfrm>
            <a:off x="132548" y="8164007"/>
            <a:ext cx="17349093" cy="960120"/>
          </a:xfrm>
          <a:prstGeom prst="rect">
            <a:avLst/>
          </a:prstGeom>
        </p:spPr>
        <p:txBody>
          <a:bodyPr lIns="0" tIns="0" rIns="0" bIns="0" rtlCol="0" anchor="t">
            <a:spAutoFit/>
          </a:bodyPr>
          <a:lstStyle/>
          <a:p>
            <a:pPr algn="ctr">
              <a:lnSpc>
                <a:spcPts val="3779"/>
              </a:lnSpc>
              <a:spcBef>
                <a:spcPct val="0"/>
              </a:spcBef>
            </a:pPr>
            <a:r>
              <a:rPr lang="en-US" sz="2699">
                <a:solidFill>
                  <a:srgbClr val="000000"/>
                </a:solidFill>
                <a:latin typeface="Canva Sans"/>
              </a:rPr>
              <a:t>Despite the significant progress in anomaly detection algorithms, there is still a research gap in combining multiple algorithms to improve the accuracy of unusual user patterns predictions.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5943291" y="7774589"/>
            <a:ext cx="2020733" cy="1768142"/>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59411" y="8670103"/>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12" name="TextBox 12"/>
          <p:cNvSpPr txBox="1"/>
          <p:nvPr/>
        </p:nvSpPr>
        <p:spPr>
          <a:xfrm>
            <a:off x="1052362" y="592045"/>
            <a:ext cx="9450335" cy="1989328"/>
          </a:xfrm>
          <a:prstGeom prst="rect">
            <a:avLst/>
          </a:prstGeom>
        </p:spPr>
        <p:txBody>
          <a:bodyPr lIns="0" tIns="0" rIns="0" bIns="0" rtlCol="0" anchor="t">
            <a:spAutoFit/>
          </a:bodyPr>
          <a:lstStyle/>
          <a:p>
            <a:pPr>
              <a:lnSpc>
                <a:spcPts val="7615"/>
              </a:lnSpc>
            </a:pPr>
            <a:r>
              <a:rPr lang="en-US" sz="6399">
                <a:solidFill>
                  <a:srgbClr val="000000"/>
                </a:solidFill>
                <a:latin typeface="Poppins Bold"/>
              </a:rPr>
              <a:t>RESEARCH PROBLEM</a:t>
            </a:r>
          </a:p>
          <a:p>
            <a:pPr>
              <a:lnSpc>
                <a:spcPts val="7615"/>
              </a:lnSpc>
            </a:pPr>
            <a:endParaRPr lang="en-US" sz="6399">
              <a:solidFill>
                <a:srgbClr val="000000"/>
              </a:solidFill>
              <a:latin typeface="Poppins Bold"/>
            </a:endParaRPr>
          </a:p>
        </p:txBody>
      </p:sp>
      <p:sp>
        <p:nvSpPr>
          <p:cNvPr id="13" name="TextBox 13"/>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14" name="TextBox 14"/>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id="15" name="TextBox 15"/>
          <p:cNvSpPr txBox="1"/>
          <p:nvPr/>
        </p:nvSpPr>
        <p:spPr>
          <a:xfrm>
            <a:off x="1609026" y="2781837"/>
            <a:ext cx="10273399" cy="1040765"/>
          </a:xfrm>
          <a:prstGeom prst="rect">
            <a:avLst/>
          </a:prstGeom>
        </p:spPr>
        <p:txBody>
          <a:bodyPr lIns="0" tIns="0" rIns="0" bIns="0" rtlCol="0" anchor="t">
            <a:spAutoFit/>
          </a:bodyPr>
          <a:lstStyle/>
          <a:p>
            <a:pPr marL="626107" lvl="1" indent="-313054">
              <a:lnSpc>
                <a:spcPts val="4059"/>
              </a:lnSpc>
              <a:buFont typeface="Arial"/>
              <a:buChar char="•"/>
            </a:pPr>
            <a:r>
              <a:rPr lang="en-US" sz="2899">
                <a:solidFill>
                  <a:srgbClr val="000000"/>
                </a:solidFill>
                <a:latin typeface="Canva Sans"/>
              </a:rPr>
              <a:t>Safeguarding systems to identify unusual user patterns.</a:t>
            </a:r>
          </a:p>
        </p:txBody>
      </p:sp>
      <p:sp>
        <p:nvSpPr>
          <p:cNvPr id="16" name="TextBox 16"/>
          <p:cNvSpPr txBox="1"/>
          <p:nvPr/>
        </p:nvSpPr>
        <p:spPr>
          <a:xfrm>
            <a:off x="1609026" y="4474712"/>
            <a:ext cx="14749030" cy="1040765"/>
          </a:xfrm>
          <a:prstGeom prst="rect">
            <a:avLst/>
          </a:prstGeom>
        </p:spPr>
        <p:txBody>
          <a:bodyPr lIns="0" tIns="0" rIns="0" bIns="0" rtlCol="0" anchor="t">
            <a:spAutoFit/>
          </a:bodyPr>
          <a:lstStyle/>
          <a:p>
            <a:pPr marL="626107" lvl="1" indent="-313054">
              <a:lnSpc>
                <a:spcPts val="4059"/>
              </a:lnSpc>
              <a:buFont typeface="Arial"/>
              <a:buChar char="•"/>
            </a:pPr>
            <a:r>
              <a:rPr lang="en-US" sz="2899">
                <a:solidFill>
                  <a:srgbClr val="000000"/>
                </a:solidFill>
                <a:latin typeface="Canva Sans"/>
              </a:rPr>
              <a:t>Challenge of balancing false positives and false negatives when detecting anomalies in user patterns. </a:t>
            </a:r>
          </a:p>
        </p:txBody>
      </p:sp>
      <p:sp>
        <p:nvSpPr>
          <p:cNvPr id="17" name="TextBox 17"/>
          <p:cNvSpPr txBox="1"/>
          <p:nvPr/>
        </p:nvSpPr>
        <p:spPr>
          <a:xfrm>
            <a:off x="1499061" y="6830174"/>
            <a:ext cx="14360350" cy="1500505"/>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Canva Sans"/>
              </a:rPr>
              <a:t>Solution : Our research aims to address these challenges by combining multiple anomaly detection algorithms and aggregating their results to make the final anomaly predictions on user patterns.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H="1" flipV="1">
            <a:off x="9182426" y="3142812"/>
            <a:ext cx="0" cy="3999580"/>
          </a:xfrm>
          <a:prstGeom prst="line">
            <a:avLst/>
          </a:prstGeom>
          <a:ln w="28575" cap="flat">
            <a:solidFill>
              <a:srgbClr val="000000"/>
            </a:solidFill>
            <a:prstDash val="lgDash"/>
            <a:headEnd type="none" w="sm" len="sm"/>
            <a:tailEnd type="none" w="sm" len="sm"/>
          </a:ln>
        </p:spPr>
        <p:txBody>
          <a:bodyPr/>
          <a:lstStyle/>
          <a:p>
            <a:endParaRPr lang="en-SG"/>
          </a:p>
        </p:txBody>
      </p:sp>
      <p:grpSp>
        <p:nvGrpSpPr>
          <p:cNvPr id="3" name="Group 3"/>
          <p:cNvGrpSpPr/>
          <p:nvPr/>
        </p:nvGrpSpPr>
        <p:grpSpPr>
          <a:xfrm>
            <a:off x="8334041" y="4275132"/>
            <a:ext cx="1668196" cy="1668196"/>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5" name="TextBox 5"/>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6" name="Group 6"/>
          <p:cNvGrpSpPr/>
          <p:nvPr/>
        </p:nvGrpSpPr>
        <p:grpSpPr>
          <a:xfrm>
            <a:off x="8528834" y="1795078"/>
            <a:ext cx="1347734" cy="1347734"/>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8" name="TextBox 8"/>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9" name="Group 9"/>
          <p:cNvGrpSpPr/>
          <p:nvPr/>
        </p:nvGrpSpPr>
        <p:grpSpPr>
          <a:xfrm>
            <a:off x="8528834" y="6982123"/>
            <a:ext cx="1347734" cy="1347734"/>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11" name="TextBox 11"/>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sp>
        <p:nvSpPr>
          <p:cNvPr id="12" name="Freeform 12"/>
          <p:cNvSpPr/>
          <p:nvPr/>
        </p:nvSpPr>
        <p:spPr>
          <a:xfrm>
            <a:off x="8661938" y="4622114"/>
            <a:ext cx="1040976" cy="1040976"/>
          </a:xfrm>
          <a:custGeom>
            <a:avLst/>
            <a:gdLst/>
            <a:ahLst/>
            <a:cxnLst/>
            <a:rect l="l" t="t" r="r" b="b"/>
            <a:pathLst>
              <a:path w="1040976" h="1040976">
                <a:moveTo>
                  <a:pt x="0" y="0"/>
                </a:moveTo>
                <a:lnTo>
                  <a:pt x="1040977" y="0"/>
                </a:lnTo>
                <a:lnTo>
                  <a:pt x="1040977" y="1040976"/>
                </a:lnTo>
                <a:lnTo>
                  <a:pt x="0" y="10409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13" name="Freeform 13"/>
          <p:cNvSpPr/>
          <p:nvPr/>
        </p:nvSpPr>
        <p:spPr>
          <a:xfrm>
            <a:off x="8828192" y="2153233"/>
            <a:ext cx="708470" cy="631424"/>
          </a:xfrm>
          <a:custGeom>
            <a:avLst/>
            <a:gdLst/>
            <a:ahLst/>
            <a:cxnLst/>
            <a:rect l="l" t="t" r="r" b="b"/>
            <a:pathLst>
              <a:path w="708470" h="631424">
                <a:moveTo>
                  <a:pt x="0" y="0"/>
                </a:moveTo>
                <a:lnTo>
                  <a:pt x="708469" y="0"/>
                </a:lnTo>
                <a:lnTo>
                  <a:pt x="708469" y="631424"/>
                </a:lnTo>
                <a:lnTo>
                  <a:pt x="0" y="6314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14" name="Freeform 14"/>
          <p:cNvSpPr/>
          <p:nvPr/>
        </p:nvSpPr>
        <p:spPr>
          <a:xfrm>
            <a:off x="8774847" y="7248411"/>
            <a:ext cx="815159" cy="815159"/>
          </a:xfrm>
          <a:custGeom>
            <a:avLst/>
            <a:gdLst/>
            <a:ahLst/>
            <a:cxnLst/>
            <a:rect l="l" t="t" r="r" b="b"/>
            <a:pathLst>
              <a:path w="815159" h="815159">
                <a:moveTo>
                  <a:pt x="0" y="0"/>
                </a:moveTo>
                <a:lnTo>
                  <a:pt x="815159" y="0"/>
                </a:lnTo>
                <a:lnTo>
                  <a:pt x="815159" y="815159"/>
                </a:lnTo>
                <a:lnTo>
                  <a:pt x="0" y="8151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G"/>
          </a:p>
        </p:txBody>
      </p:sp>
      <p:sp>
        <p:nvSpPr>
          <p:cNvPr id="15" name="TextBox 15"/>
          <p:cNvSpPr txBox="1"/>
          <p:nvPr/>
        </p:nvSpPr>
        <p:spPr>
          <a:xfrm>
            <a:off x="10432170" y="1723553"/>
            <a:ext cx="3280765" cy="509905"/>
          </a:xfrm>
          <a:prstGeom prst="rect">
            <a:avLst/>
          </a:prstGeom>
        </p:spPr>
        <p:txBody>
          <a:bodyPr lIns="0" tIns="0" rIns="0" bIns="0" rtlCol="0" anchor="t">
            <a:spAutoFit/>
          </a:bodyPr>
          <a:lstStyle/>
          <a:p>
            <a:pPr>
              <a:lnSpc>
                <a:spcPts val="3919"/>
              </a:lnSpc>
            </a:pPr>
            <a:r>
              <a:rPr lang="en-US" sz="2799">
                <a:solidFill>
                  <a:srgbClr val="000000"/>
                </a:solidFill>
                <a:latin typeface="Poppins Bold"/>
              </a:rPr>
              <a:t>Sub-Objectives</a:t>
            </a:r>
          </a:p>
        </p:txBody>
      </p:sp>
      <p:sp>
        <p:nvSpPr>
          <p:cNvPr id="16" name="TextBox 16"/>
          <p:cNvSpPr txBox="1"/>
          <p:nvPr/>
        </p:nvSpPr>
        <p:spPr>
          <a:xfrm>
            <a:off x="4935049" y="6472219"/>
            <a:ext cx="3376506" cy="509905"/>
          </a:xfrm>
          <a:prstGeom prst="rect">
            <a:avLst/>
          </a:prstGeom>
        </p:spPr>
        <p:txBody>
          <a:bodyPr lIns="0" tIns="0" rIns="0" bIns="0" rtlCol="0" anchor="t">
            <a:spAutoFit/>
          </a:bodyPr>
          <a:lstStyle/>
          <a:p>
            <a:pPr algn="r">
              <a:lnSpc>
                <a:spcPts val="3920"/>
              </a:lnSpc>
            </a:pPr>
            <a:r>
              <a:rPr lang="en-US" sz="2800">
                <a:solidFill>
                  <a:srgbClr val="000000"/>
                </a:solidFill>
                <a:latin typeface="Poppins Bold"/>
              </a:rPr>
              <a:t>Main Objective</a:t>
            </a:r>
          </a:p>
        </p:txBody>
      </p:sp>
      <p:sp>
        <p:nvSpPr>
          <p:cNvPr id="17" name="TextBox 17"/>
          <p:cNvSpPr txBox="1"/>
          <p:nvPr/>
        </p:nvSpPr>
        <p:spPr>
          <a:xfrm>
            <a:off x="1186032" y="7190059"/>
            <a:ext cx="7125523" cy="1336977"/>
          </a:xfrm>
          <a:prstGeom prst="rect">
            <a:avLst/>
          </a:prstGeom>
        </p:spPr>
        <p:txBody>
          <a:bodyPr lIns="0" tIns="0" rIns="0" bIns="0" rtlCol="0" anchor="t">
            <a:spAutoFit/>
          </a:bodyPr>
          <a:lstStyle/>
          <a:p>
            <a:pPr marL="666655" lvl="1" indent="-333327" algn="just">
              <a:lnSpc>
                <a:spcPts val="3674"/>
              </a:lnSpc>
              <a:buFont typeface="Arial"/>
              <a:buChar char="•"/>
            </a:pPr>
            <a:r>
              <a:rPr lang="en-US" sz="3087">
                <a:solidFill>
                  <a:srgbClr val="000000"/>
                </a:solidFill>
                <a:latin typeface="Times New Roman"/>
              </a:rPr>
              <a:t>Safeguarding Systems by Identifying Unusual User Patterns</a:t>
            </a:r>
          </a:p>
          <a:p>
            <a:pPr algn="just">
              <a:lnSpc>
                <a:spcPts val="2841"/>
              </a:lnSpc>
            </a:pPr>
            <a:endParaRPr lang="en-US" sz="3087">
              <a:solidFill>
                <a:srgbClr val="000000"/>
              </a:solidFill>
              <a:latin typeface="Times New Roman"/>
            </a:endParaRPr>
          </a:p>
        </p:txBody>
      </p:sp>
      <p:grpSp>
        <p:nvGrpSpPr>
          <p:cNvPr id="18" name="Group 18"/>
          <p:cNvGrpSpPr/>
          <p:nvPr/>
        </p:nvGrpSpPr>
        <p:grpSpPr>
          <a:xfrm>
            <a:off x="15736799" y="5958037"/>
            <a:ext cx="5622271" cy="4919487"/>
            <a:chOff x="0" y="0"/>
            <a:chExt cx="812800" cy="711200"/>
          </a:xfrm>
        </p:grpSpPr>
        <p:sp>
          <p:nvSpPr>
            <p:cNvPr id="19" name="Freeform 1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20" name="TextBox 2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1" name="Group 21"/>
          <p:cNvGrpSpPr/>
          <p:nvPr/>
        </p:nvGrpSpPr>
        <p:grpSpPr>
          <a:xfrm rot="-10800000">
            <a:off x="15943291" y="7774589"/>
            <a:ext cx="2020733" cy="1768142"/>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23" name="TextBox 2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4" name="Group 24"/>
          <p:cNvGrpSpPr/>
          <p:nvPr/>
        </p:nvGrpSpPr>
        <p:grpSpPr>
          <a:xfrm>
            <a:off x="15859411" y="8670103"/>
            <a:ext cx="997288" cy="872627"/>
            <a:chOff x="0" y="0"/>
            <a:chExt cx="812800" cy="711200"/>
          </a:xfrm>
        </p:grpSpPr>
        <p:sp>
          <p:nvSpPr>
            <p:cNvPr id="25" name="Freeform 2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26" name="TextBox 2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7" name="TextBox 27"/>
          <p:cNvSpPr txBox="1"/>
          <p:nvPr/>
        </p:nvSpPr>
        <p:spPr>
          <a:xfrm>
            <a:off x="1028700" y="971550"/>
            <a:ext cx="5836419"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OBJECTIVE </a:t>
            </a:r>
          </a:p>
        </p:txBody>
      </p:sp>
      <p:sp>
        <p:nvSpPr>
          <p:cNvPr id="28" name="Freeform 28"/>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8"/>
            <a:stretch>
              <a:fillRect/>
            </a:stretch>
          </a:blipFill>
        </p:spPr>
        <p:txBody>
          <a:bodyPr/>
          <a:lstStyle/>
          <a:p>
            <a:endParaRPr lang="en-SG"/>
          </a:p>
        </p:txBody>
      </p:sp>
      <p:sp>
        <p:nvSpPr>
          <p:cNvPr id="29" name="TextBox 29"/>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30" name="TextBox 30"/>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id="31" name="TextBox 31"/>
          <p:cNvSpPr txBox="1"/>
          <p:nvPr/>
        </p:nvSpPr>
        <p:spPr>
          <a:xfrm>
            <a:off x="10021287" y="2644708"/>
            <a:ext cx="7942738" cy="4251691"/>
          </a:xfrm>
          <a:prstGeom prst="rect">
            <a:avLst/>
          </a:prstGeom>
        </p:spPr>
        <p:txBody>
          <a:bodyPr lIns="0" tIns="0" rIns="0" bIns="0" rtlCol="0" anchor="t">
            <a:spAutoFit/>
          </a:bodyPr>
          <a:lstStyle/>
          <a:p>
            <a:pPr marL="601887" lvl="1" indent="-300943" algn="just">
              <a:lnSpc>
                <a:spcPts val="3317"/>
              </a:lnSpc>
              <a:buFont typeface="Arial"/>
              <a:buChar char="•"/>
            </a:pPr>
            <a:r>
              <a:rPr lang="en-US" sz="2787">
                <a:solidFill>
                  <a:srgbClr val="000000"/>
                </a:solidFill>
                <a:latin typeface="Times New Roman"/>
              </a:rPr>
              <a:t>Implement anomaly detection in user behavior data</a:t>
            </a:r>
          </a:p>
          <a:p>
            <a:pPr marL="601887" lvl="1" indent="-300943" algn="just">
              <a:lnSpc>
                <a:spcPts val="3317"/>
              </a:lnSpc>
              <a:buFont typeface="Arial"/>
              <a:buChar char="•"/>
            </a:pPr>
            <a:r>
              <a:rPr lang="en-US" sz="2787">
                <a:solidFill>
                  <a:srgbClr val="000000"/>
                </a:solidFill>
                <a:latin typeface="Times New Roman"/>
              </a:rPr>
              <a:t>Explore ensemble methods to combine multiple anomaly detection algorithms.</a:t>
            </a:r>
          </a:p>
          <a:p>
            <a:pPr marL="601887" lvl="1" indent="-300943" algn="just">
              <a:lnSpc>
                <a:spcPts val="3317"/>
              </a:lnSpc>
              <a:buFont typeface="Arial"/>
              <a:buChar char="•"/>
            </a:pPr>
            <a:r>
              <a:rPr lang="en-US" sz="2787">
                <a:solidFill>
                  <a:srgbClr val="000000"/>
                </a:solidFill>
                <a:latin typeface="Times New Roman"/>
              </a:rPr>
              <a:t>Aggregate the results of ensemble methods to make the final anomaly predictions.</a:t>
            </a:r>
          </a:p>
          <a:p>
            <a:pPr marL="601887" lvl="1" indent="-300943" algn="just">
              <a:lnSpc>
                <a:spcPts val="3317"/>
              </a:lnSpc>
              <a:buFont typeface="Arial"/>
              <a:buChar char="•"/>
            </a:pPr>
            <a:r>
              <a:rPr lang="en-US" sz="2787">
                <a:solidFill>
                  <a:srgbClr val="000000"/>
                </a:solidFill>
                <a:latin typeface="Times New Roman"/>
              </a:rPr>
              <a:t>Improve the overall detection performance for potential security threats and abnormal activities.</a:t>
            </a:r>
          </a:p>
          <a:p>
            <a:pPr marL="601887" lvl="1" indent="-300943" algn="just">
              <a:lnSpc>
                <a:spcPts val="3317"/>
              </a:lnSpc>
              <a:buFont typeface="Arial"/>
              <a:buChar char="•"/>
            </a:pPr>
            <a:r>
              <a:rPr lang="en-US" sz="2787">
                <a:solidFill>
                  <a:srgbClr val="000000"/>
                </a:solidFill>
                <a:latin typeface="Times New Roman"/>
              </a:rPr>
              <a:t>Ensuring the accuracy of the prediction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307666" y="6066951"/>
            <a:ext cx="7672669" cy="0"/>
          </a:xfrm>
          <a:prstGeom prst="line">
            <a:avLst/>
          </a:prstGeom>
          <a:ln w="38100" cap="flat">
            <a:solidFill>
              <a:srgbClr val="000000"/>
            </a:solidFill>
            <a:prstDash val="solid"/>
            <a:headEnd type="none" w="sm" len="sm"/>
            <a:tailEnd type="none" w="sm" len="sm"/>
          </a:ln>
        </p:spPr>
        <p:txBody>
          <a:bodyPr/>
          <a:lstStyle/>
          <a:p>
            <a:endParaRPr lang="en-SG"/>
          </a:p>
        </p:txBody>
      </p:sp>
      <p:grpSp>
        <p:nvGrpSpPr>
          <p:cNvPr id="3" name="Group 3"/>
          <p:cNvGrpSpPr/>
          <p:nvPr/>
        </p:nvGrpSpPr>
        <p:grpSpPr>
          <a:xfrm rot="-10800000">
            <a:off x="-3067113" y="-179028"/>
            <a:ext cx="6103845" cy="5340865"/>
            <a:chOff x="0" y="0"/>
            <a:chExt cx="812800" cy="711200"/>
          </a:xfrm>
        </p:grpSpPr>
        <p:sp>
          <p:nvSpPr>
            <p:cNvPr id="4" name="Freeform 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5" name="TextBox 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6" name="Group 6"/>
          <p:cNvGrpSpPr/>
          <p:nvPr/>
        </p:nvGrpSpPr>
        <p:grpSpPr>
          <a:xfrm>
            <a:off x="16721430" y="701820"/>
            <a:ext cx="3114134" cy="2724867"/>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alpha val="87843"/>
              </a:srgbClr>
            </a:solidFill>
          </p:spPr>
          <p:txBody>
            <a:bodyPr/>
            <a:lstStyle/>
            <a:p>
              <a:endParaRPr lang="en-SG"/>
            </a:p>
          </p:txBody>
        </p:sp>
        <p:sp>
          <p:nvSpPr>
            <p:cNvPr id="8" name="TextBox 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9" name="Group 9"/>
          <p:cNvGrpSpPr/>
          <p:nvPr/>
        </p:nvGrpSpPr>
        <p:grpSpPr>
          <a:xfrm rot="-10800000">
            <a:off x="16721430" y="3347730"/>
            <a:ext cx="3085910" cy="2700171"/>
            <a:chOff x="0" y="0"/>
            <a:chExt cx="812800" cy="711200"/>
          </a:xfrm>
        </p:grpSpPr>
        <p:sp>
          <p:nvSpPr>
            <p:cNvPr id="10" name="Freeform 1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1" name="TextBox 11"/>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2" name="Group 12"/>
          <p:cNvGrpSpPr/>
          <p:nvPr/>
        </p:nvGrpSpPr>
        <p:grpSpPr>
          <a:xfrm rot="-10800000">
            <a:off x="14738797" y="-179028"/>
            <a:ext cx="4041467" cy="3536283"/>
            <a:chOff x="0" y="0"/>
            <a:chExt cx="812800" cy="711200"/>
          </a:xfrm>
        </p:grpSpPr>
        <p:sp>
          <p:nvSpPr>
            <p:cNvPr id="13" name="Freeform 1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4" name="TextBox 1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5" name="Group 15"/>
          <p:cNvGrpSpPr/>
          <p:nvPr/>
        </p:nvGrpSpPr>
        <p:grpSpPr>
          <a:xfrm>
            <a:off x="844545" y="701820"/>
            <a:ext cx="2020733" cy="1768142"/>
            <a:chOff x="0" y="0"/>
            <a:chExt cx="812800" cy="711200"/>
          </a:xfrm>
        </p:grpSpPr>
        <p:sp>
          <p:nvSpPr>
            <p:cNvPr id="16" name="Freeform 1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7" name="TextBox 1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8" name="Group 18"/>
          <p:cNvGrpSpPr/>
          <p:nvPr/>
        </p:nvGrpSpPr>
        <p:grpSpPr>
          <a:xfrm rot="-10800000">
            <a:off x="15255224" y="8006140"/>
            <a:ext cx="2020733" cy="1768142"/>
            <a:chOff x="0" y="0"/>
            <a:chExt cx="812800" cy="711200"/>
          </a:xfrm>
        </p:grpSpPr>
        <p:sp>
          <p:nvSpPr>
            <p:cNvPr id="19" name="Freeform 1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20" name="TextBox 2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1" name="Group 21"/>
          <p:cNvGrpSpPr/>
          <p:nvPr/>
        </p:nvGrpSpPr>
        <p:grpSpPr>
          <a:xfrm rot="-10800000">
            <a:off x="2039445" y="716487"/>
            <a:ext cx="997288" cy="872627"/>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23" name="TextBox 2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4" name="Group 24"/>
          <p:cNvGrpSpPr/>
          <p:nvPr/>
        </p:nvGrpSpPr>
        <p:grpSpPr>
          <a:xfrm>
            <a:off x="15171344" y="8901655"/>
            <a:ext cx="997288" cy="872627"/>
            <a:chOff x="0" y="0"/>
            <a:chExt cx="812800" cy="711200"/>
          </a:xfrm>
        </p:grpSpPr>
        <p:sp>
          <p:nvSpPr>
            <p:cNvPr id="25" name="Freeform 2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26" name="TextBox 2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7" name="TextBox 27"/>
          <p:cNvSpPr txBox="1"/>
          <p:nvPr/>
        </p:nvSpPr>
        <p:spPr>
          <a:xfrm>
            <a:off x="5952235" y="4427827"/>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METHODOLOGY</a:t>
            </a:r>
          </a:p>
        </p:txBody>
      </p:sp>
      <p:sp>
        <p:nvSpPr>
          <p:cNvPr id="28" name="Freeform 28"/>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29" name="TextBox 29"/>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30" name="TextBox 30"/>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IT20650902  | Ahamed RR  |  TMP-2023-24-082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574388"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3051923" y="-1398002"/>
            <a:ext cx="6103845" cy="5340865"/>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rot="-10800000">
            <a:off x="16277009" y="689261"/>
            <a:ext cx="1700198" cy="1487673"/>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1" name="Group 11"/>
          <p:cNvGrpSpPr/>
          <p:nvPr/>
        </p:nvGrpSpPr>
        <p:grpSpPr>
          <a:xfrm rot="-10800000">
            <a:off x="364226" y="689261"/>
            <a:ext cx="1700198" cy="1487673"/>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3" name="TextBox 1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15876885" y="1304307"/>
            <a:ext cx="997288" cy="872627"/>
            <a:chOff x="0" y="0"/>
            <a:chExt cx="812800" cy="711200"/>
          </a:xfrm>
        </p:grpSpPr>
        <p:sp>
          <p:nvSpPr>
            <p:cNvPr id="15" name="Freeform 1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6" name="TextBox 1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1411866" y="1304307"/>
            <a:ext cx="997288" cy="872627"/>
            <a:chOff x="0" y="0"/>
            <a:chExt cx="812800" cy="711200"/>
          </a:xfrm>
        </p:grpSpPr>
        <p:sp>
          <p:nvSpPr>
            <p:cNvPr id="18" name="Freeform 1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9" name="TextBox 1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0" name="Freeform 20"/>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21" name="Freeform 21"/>
          <p:cNvSpPr/>
          <p:nvPr/>
        </p:nvSpPr>
        <p:spPr>
          <a:xfrm>
            <a:off x="2652636" y="2176934"/>
            <a:ext cx="13499701" cy="7197383"/>
          </a:xfrm>
          <a:custGeom>
            <a:avLst/>
            <a:gdLst/>
            <a:ahLst/>
            <a:cxnLst/>
            <a:rect l="l" t="t" r="r" b="b"/>
            <a:pathLst>
              <a:path w="13499701" h="7197383">
                <a:moveTo>
                  <a:pt x="0" y="0"/>
                </a:moveTo>
                <a:lnTo>
                  <a:pt x="13499701" y="0"/>
                </a:lnTo>
                <a:lnTo>
                  <a:pt x="13499701" y="7197383"/>
                </a:lnTo>
                <a:lnTo>
                  <a:pt x="0" y="7197383"/>
                </a:lnTo>
                <a:lnTo>
                  <a:pt x="0" y="0"/>
                </a:lnTo>
                <a:close/>
              </a:path>
            </a:pathLst>
          </a:custGeom>
          <a:blipFill>
            <a:blip r:embed="rId3"/>
            <a:stretch>
              <a:fillRect l="-1803" t="-3227" r="-1653" b="-2969"/>
            </a:stretch>
          </a:blipFill>
        </p:spPr>
        <p:txBody>
          <a:bodyPr/>
          <a:lstStyle/>
          <a:p>
            <a:endParaRPr lang="en-SG"/>
          </a:p>
        </p:txBody>
      </p:sp>
      <p:sp>
        <p:nvSpPr>
          <p:cNvPr id="22" name="TextBox 22"/>
          <p:cNvSpPr txBox="1"/>
          <p:nvPr/>
        </p:nvSpPr>
        <p:spPr>
          <a:xfrm>
            <a:off x="4835917" y="632111"/>
            <a:ext cx="8616166" cy="1702374"/>
          </a:xfrm>
          <a:prstGeom prst="rect">
            <a:avLst/>
          </a:prstGeom>
        </p:spPr>
        <p:txBody>
          <a:bodyPr lIns="0" tIns="0" rIns="0" bIns="0" rtlCol="0" anchor="t">
            <a:spAutoFit/>
          </a:bodyPr>
          <a:lstStyle/>
          <a:p>
            <a:pPr algn="ctr">
              <a:lnSpc>
                <a:spcPts val="7615"/>
              </a:lnSpc>
            </a:pPr>
            <a:r>
              <a:rPr lang="en-US" sz="6399">
                <a:solidFill>
                  <a:srgbClr val="000000"/>
                </a:solidFill>
                <a:latin typeface="Poppins Bold"/>
              </a:rPr>
              <a:t>SYSTEM DIAGRAM</a:t>
            </a:r>
          </a:p>
          <a:p>
            <a:pPr algn="ctr">
              <a:lnSpc>
                <a:spcPts val="5359"/>
              </a:lnSpc>
            </a:pPr>
            <a:endParaRPr lang="en-US" sz="6399">
              <a:solidFill>
                <a:srgbClr val="000000"/>
              </a:solidFill>
              <a:latin typeface="Poppins Bold"/>
            </a:endParaRPr>
          </a:p>
        </p:txBody>
      </p:sp>
      <p:sp>
        <p:nvSpPr>
          <p:cNvPr id="23" name="TextBox 23"/>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24" name="TextBox 24"/>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IT20650902  | Ahamed RR  |  TMP-2023-24-082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694524" y="-1172029"/>
            <a:ext cx="7422957" cy="6427946"/>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35755" r="-37435"/>
              </a:stretch>
            </a:blipFill>
          </p:spPr>
          <p:txBody>
            <a:bodyPr/>
            <a:lstStyle/>
            <a:p>
              <a:endParaRPr lang="en-SG"/>
            </a:p>
          </p:txBody>
        </p:sp>
      </p:grpSp>
      <p:grpSp>
        <p:nvGrpSpPr>
          <p:cNvPr id="4" name="Group 4"/>
          <p:cNvGrpSpPr>
            <a:grpSpLocks noChangeAspect="1"/>
          </p:cNvGrpSpPr>
          <p:nvPr/>
        </p:nvGrpSpPr>
        <p:grpSpPr>
          <a:xfrm>
            <a:off x="8755212" y="2475477"/>
            <a:ext cx="5317090" cy="4604361"/>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36595" r="-36595"/>
              </a:stretch>
            </a:blipFill>
          </p:spPr>
          <p:txBody>
            <a:bodyPr/>
            <a:lstStyle/>
            <a:p>
              <a:endParaRPr lang="en-SG"/>
            </a:p>
          </p:txBody>
        </p:sp>
      </p:grpSp>
      <p:grpSp>
        <p:nvGrpSpPr>
          <p:cNvPr id="6" name="Group 6"/>
          <p:cNvGrpSpPr>
            <a:grpSpLocks noChangeAspect="1"/>
          </p:cNvGrpSpPr>
          <p:nvPr/>
        </p:nvGrpSpPr>
        <p:grpSpPr>
          <a:xfrm>
            <a:off x="12970910" y="4720507"/>
            <a:ext cx="5317090" cy="4604361"/>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15972" r="-15972"/>
              </a:stretch>
            </a:blipFill>
          </p:spPr>
          <p:txBody>
            <a:bodyPr/>
            <a:lstStyle/>
            <a:p>
              <a:endParaRPr lang="en-SG"/>
            </a:p>
          </p:txBody>
        </p:sp>
      </p:grpSp>
      <p:grpSp>
        <p:nvGrpSpPr>
          <p:cNvPr id="8" name="Group 8"/>
          <p:cNvGrpSpPr/>
          <p:nvPr/>
        </p:nvGrpSpPr>
        <p:grpSpPr>
          <a:xfrm>
            <a:off x="1028700" y="2985219"/>
            <a:ext cx="971650" cy="971650"/>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10" name="TextBox 10"/>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11" name="Group 11"/>
          <p:cNvGrpSpPr/>
          <p:nvPr/>
        </p:nvGrpSpPr>
        <p:grpSpPr>
          <a:xfrm>
            <a:off x="1028700" y="5181009"/>
            <a:ext cx="971650" cy="971650"/>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13" name="TextBox 13"/>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1028700" y="7378112"/>
            <a:ext cx="971650" cy="971650"/>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16" name="TextBox 16"/>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16505097" y="3202928"/>
            <a:ext cx="2815893" cy="2463906"/>
            <a:chOff x="0" y="0"/>
            <a:chExt cx="812800" cy="711200"/>
          </a:xfrm>
        </p:grpSpPr>
        <p:sp>
          <p:nvSpPr>
            <p:cNvPr id="18" name="Freeform 1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alpha val="87843"/>
              </a:srgbClr>
            </a:solidFill>
          </p:spPr>
          <p:txBody>
            <a:bodyPr/>
            <a:lstStyle/>
            <a:p>
              <a:endParaRPr lang="en-SG"/>
            </a:p>
          </p:txBody>
        </p:sp>
        <p:sp>
          <p:nvSpPr>
            <p:cNvPr id="19" name="TextBox 1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0" name="Group 20"/>
          <p:cNvGrpSpPr/>
          <p:nvPr/>
        </p:nvGrpSpPr>
        <p:grpSpPr>
          <a:xfrm>
            <a:off x="12135337" y="1169975"/>
            <a:ext cx="1161687" cy="1016476"/>
            <a:chOff x="0" y="0"/>
            <a:chExt cx="812800" cy="711200"/>
          </a:xfrm>
        </p:grpSpPr>
        <p:sp>
          <p:nvSpPr>
            <p:cNvPr id="21" name="Freeform 21"/>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alpha val="87843"/>
              </a:srgbClr>
            </a:solidFill>
          </p:spPr>
          <p:txBody>
            <a:bodyPr/>
            <a:lstStyle/>
            <a:p>
              <a:endParaRPr lang="en-SG"/>
            </a:p>
          </p:txBody>
        </p:sp>
        <p:sp>
          <p:nvSpPr>
            <p:cNvPr id="22" name="TextBox 22"/>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3" name="Group 23"/>
          <p:cNvGrpSpPr/>
          <p:nvPr/>
        </p:nvGrpSpPr>
        <p:grpSpPr>
          <a:xfrm rot="-10800000">
            <a:off x="16513788" y="5666834"/>
            <a:ext cx="2815893" cy="2463906"/>
            <a:chOff x="0" y="0"/>
            <a:chExt cx="812800" cy="711200"/>
          </a:xfrm>
        </p:grpSpPr>
        <p:sp>
          <p:nvSpPr>
            <p:cNvPr id="24" name="Freeform 2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25" name="TextBox 2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6" name="Group 26"/>
          <p:cNvGrpSpPr/>
          <p:nvPr/>
        </p:nvGrpSpPr>
        <p:grpSpPr>
          <a:xfrm rot="-10800000">
            <a:off x="12138922" y="2186452"/>
            <a:ext cx="1161687" cy="1016476"/>
            <a:chOff x="0" y="0"/>
            <a:chExt cx="812800" cy="711200"/>
          </a:xfrm>
        </p:grpSpPr>
        <p:sp>
          <p:nvSpPr>
            <p:cNvPr id="27" name="Freeform 2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28" name="TextBox 2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9" name="Freeform 29"/>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5"/>
            <a:stretch>
              <a:fillRect/>
            </a:stretch>
          </a:blipFill>
        </p:spPr>
        <p:txBody>
          <a:bodyPr/>
          <a:lstStyle/>
          <a:p>
            <a:endParaRPr lang="en-SG"/>
          </a:p>
        </p:txBody>
      </p:sp>
      <p:sp>
        <p:nvSpPr>
          <p:cNvPr id="30" name="TextBox 30"/>
          <p:cNvSpPr txBox="1"/>
          <p:nvPr/>
        </p:nvSpPr>
        <p:spPr>
          <a:xfrm>
            <a:off x="2591484" y="3084041"/>
            <a:ext cx="3734853" cy="558273"/>
          </a:xfrm>
          <a:prstGeom prst="rect">
            <a:avLst/>
          </a:prstGeom>
        </p:spPr>
        <p:txBody>
          <a:bodyPr lIns="0" tIns="0" rIns="0" bIns="0" rtlCol="0" anchor="t">
            <a:spAutoFit/>
          </a:bodyPr>
          <a:lstStyle/>
          <a:p>
            <a:pPr>
              <a:lnSpc>
                <a:spcPts val="4308"/>
              </a:lnSpc>
            </a:pPr>
            <a:r>
              <a:rPr lang="en-US" sz="3077">
                <a:solidFill>
                  <a:srgbClr val="000000"/>
                </a:solidFill>
                <a:latin typeface="Poppins Bold"/>
              </a:rPr>
              <a:t>Machine Learning</a:t>
            </a:r>
          </a:p>
        </p:txBody>
      </p:sp>
      <p:sp>
        <p:nvSpPr>
          <p:cNvPr id="31" name="TextBox 31"/>
          <p:cNvSpPr txBox="1"/>
          <p:nvPr/>
        </p:nvSpPr>
        <p:spPr>
          <a:xfrm>
            <a:off x="2591484" y="5310608"/>
            <a:ext cx="3734853" cy="558273"/>
          </a:xfrm>
          <a:prstGeom prst="rect">
            <a:avLst/>
          </a:prstGeom>
        </p:spPr>
        <p:txBody>
          <a:bodyPr lIns="0" tIns="0" rIns="0" bIns="0" rtlCol="0" anchor="t">
            <a:spAutoFit/>
          </a:bodyPr>
          <a:lstStyle/>
          <a:p>
            <a:pPr>
              <a:lnSpc>
                <a:spcPts val="4308"/>
              </a:lnSpc>
            </a:pPr>
            <a:r>
              <a:rPr lang="en-US" sz="3077">
                <a:solidFill>
                  <a:srgbClr val="000000"/>
                </a:solidFill>
                <a:latin typeface="Poppins Bold"/>
              </a:rPr>
              <a:t>Flask API</a:t>
            </a:r>
          </a:p>
        </p:txBody>
      </p:sp>
      <p:sp>
        <p:nvSpPr>
          <p:cNvPr id="32" name="TextBox 32"/>
          <p:cNvSpPr txBox="1"/>
          <p:nvPr/>
        </p:nvSpPr>
        <p:spPr>
          <a:xfrm>
            <a:off x="2591484" y="7429310"/>
            <a:ext cx="5183542" cy="1099470"/>
          </a:xfrm>
          <a:prstGeom prst="rect">
            <a:avLst/>
          </a:prstGeom>
        </p:spPr>
        <p:txBody>
          <a:bodyPr lIns="0" tIns="0" rIns="0" bIns="0" rtlCol="0" anchor="t">
            <a:spAutoFit/>
          </a:bodyPr>
          <a:lstStyle/>
          <a:p>
            <a:pPr>
              <a:lnSpc>
                <a:spcPts val="4308"/>
              </a:lnSpc>
            </a:pPr>
            <a:r>
              <a:rPr lang="en-US" sz="3077">
                <a:solidFill>
                  <a:srgbClr val="000000"/>
                </a:solidFill>
                <a:latin typeface="Poppins Bold"/>
              </a:rPr>
              <a:t>Python</a:t>
            </a:r>
          </a:p>
          <a:p>
            <a:pPr>
              <a:lnSpc>
                <a:spcPts val="4308"/>
              </a:lnSpc>
            </a:pPr>
            <a:endParaRPr lang="en-US" sz="3077">
              <a:solidFill>
                <a:srgbClr val="000000"/>
              </a:solidFill>
              <a:latin typeface="Poppins Bold"/>
            </a:endParaRPr>
          </a:p>
        </p:txBody>
      </p:sp>
      <p:sp>
        <p:nvSpPr>
          <p:cNvPr id="33" name="TextBox 33"/>
          <p:cNvSpPr txBox="1"/>
          <p:nvPr/>
        </p:nvSpPr>
        <p:spPr>
          <a:xfrm>
            <a:off x="1241695" y="2998316"/>
            <a:ext cx="545660" cy="812105"/>
          </a:xfrm>
          <a:prstGeom prst="rect">
            <a:avLst/>
          </a:prstGeom>
        </p:spPr>
        <p:txBody>
          <a:bodyPr lIns="0" tIns="0" rIns="0" bIns="0" rtlCol="0" anchor="t">
            <a:spAutoFit/>
          </a:bodyPr>
          <a:lstStyle/>
          <a:p>
            <a:pPr algn="ctr">
              <a:lnSpc>
                <a:spcPts val="6303"/>
              </a:lnSpc>
            </a:pPr>
            <a:r>
              <a:rPr lang="en-US" sz="4502">
                <a:solidFill>
                  <a:srgbClr val="FFFFFF"/>
                </a:solidFill>
                <a:latin typeface="Poppins Bold"/>
              </a:rPr>
              <a:t>1</a:t>
            </a:r>
          </a:p>
        </p:txBody>
      </p:sp>
      <p:sp>
        <p:nvSpPr>
          <p:cNvPr id="34" name="TextBox 34"/>
          <p:cNvSpPr txBox="1"/>
          <p:nvPr/>
        </p:nvSpPr>
        <p:spPr>
          <a:xfrm>
            <a:off x="1241695" y="5194107"/>
            <a:ext cx="545660" cy="812105"/>
          </a:xfrm>
          <a:prstGeom prst="rect">
            <a:avLst/>
          </a:prstGeom>
        </p:spPr>
        <p:txBody>
          <a:bodyPr lIns="0" tIns="0" rIns="0" bIns="0" rtlCol="0" anchor="t">
            <a:spAutoFit/>
          </a:bodyPr>
          <a:lstStyle/>
          <a:p>
            <a:pPr algn="ctr">
              <a:lnSpc>
                <a:spcPts val="6303"/>
              </a:lnSpc>
            </a:pPr>
            <a:r>
              <a:rPr lang="en-US" sz="4502">
                <a:solidFill>
                  <a:srgbClr val="FFFFFF"/>
                </a:solidFill>
                <a:latin typeface="Poppins Bold"/>
              </a:rPr>
              <a:t>2</a:t>
            </a:r>
          </a:p>
        </p:txBody>
      </p:sp>
      <p:sp>
        <p:nvSpPr>
          <p:cNvPr id="35" name="TextBox 35"/>
          <p:cNvSpPr txBox="1"/>
          <p:nvPr/>
        </p:nvSpPr>
        <p:spPr>
          <a:xfrm>
            <a:off x="1241695" y="7391210"/>
            <a:ext cx="545660" cy="812105"/>
          </a:xfrm>
          <a:prstGeom prst="rect">
            <a:avLst/>
          </a:prstGeom>
        </p:spPr>
        <p:txBody>
          <a:bodyPr lIns="0" tIns="0" rIns="0" bIns="0" rtlCol="0" anchor="t">
            <a:spAutoFit/>
          </a:bodyPr>
          <a:lstStyle/>
          <a:p>
            <a:pPr algn="ctr">
              <a:lnSpc>
                <a:spcPts val="6303"/>
              </a:lnSpc>
            </a:pPr>
            <a:r>
              <a:rPr lang="en-US" sz="4502">
                <a:solidFill>
                  <a:srgbClr val="FFFFFF"/>
                </a:solidFill>
                <a:latin typeface="Poppins Bold"/>
              </a:rPr>
              <a:t>3</a:t>
            </a:r>
          </a:p>
        </p:txBody>
      </p:sp>
      <p:sp>
        <p:nvSpPr>
          <p:cNvPr id="36" name="TextBox 36"/>
          <p:cNvSpPr txBox="1"/>
          <p:nvPr/>
        </p:nvSpPr>
        <p:spPr>
          <a:xfrm>
            <a:off x="1028700" y="745241"/>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TECHNOLOGIES </a:t>
            </a:r>
          </a:p>
        </p:txBody>
      </p:sp>
      <p:sp>
        <p:nvSpPr>
          <p:cNvPr id="37" name="TextBox 37"/>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38" name="TextBox 38"/>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IT20650902  | Ahamed RR  |  TMP-2023-24-082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5943291" y="7774589"/>
            <a:ext cx="2020733" cy="1768142"/>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59411" y="8670103"/>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AutoShape 11"/>
          <p:cNvSpPr/>
          <p:nvPr/>
        </p:nvSpPr>
        <p:spPr>
          <a:xfrm>
            <a:off x="2482172" y="4157408"/>
            <a:ext cx="13323657" cy="0"/>
          </a:xfrm>
          <a:prstGeom prst="line">
            <a:avLst/>
          </a:prstGeom>
          <a:ln w="38100" cap="flat">
            <a:solidFill>
              <a:srgbClr val="000000"/>
            </a:solidFill>
            <a:prstDash val="sysDash"/>
            <a:headEnd type="none" w="sm" len="sm"/>
            <a:tailEnd type="none" w="sm" len="sm"/>
          </a:ln>
        </p:spPr>
        <p:txBody>
          <a:bodyPr/>
          <a:lstStyle/>
          <a:p>
            <a:endParaRPr lang="en-SG"/>
          </a:p>
        </p:txBody>
      </p:sp>
      <p:grpSp>
        <p:nvGrpSpPr>
          <p:cNvPr id="12" name="Group 12"/>
          <p:cNvGrpSpPr/>
          <p:nvPr/>
        </p:nvGrpSpPr>
        <p:grpSpPr>
          <a:xfrm>
            <a:off x="4303915" y="3004720"/>
            <a:ext cx="2334193" cy="2334193"/>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14" name="TextBox 14"/>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15" name="Group 15"/>
          <p:cNvGrpSpPr/>
          <p:nvPr/>
        </p:nvGrpSpPr>
        <p:grpSpPr>
          <a:xfrm>
            <a:off x="11651264" y="2975903"/>
            <a:ext cx="2334193" cy="2334193"/>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17" name="TextBox 17"/>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sp>
        <p:nvSpPr>
          <p:cNvPr id="18" name="Freeform 18"/>
          <p:cNvSpPr/>
          <p:nvPr/>
        </p:nvSpPr>
        <p:spPr>
          <a:xfrm>
            <a:off x="4835575" y="3442430"/>
            <a:ext cx="1270874" cy="1429957"/>
          </a:xfrm>
          <a:custGeom>
            <a:avLst/>
            <a:gdLst/>
            <a:ahLst/>
            <a:cxnLst/>
            <a:rect l="l" t="t" r="r" b="b"/>
            <a:pathLst>
              <a:path w="1270874" h="1429957">
                <a:moveTo>
                  <a:pt x="0" y="0"/>
                </a:moveTo>
                <a:lnTo>
                  <a:pt x="1270874" y="0"/>
                </a:lnTo>
                <a:lnTo>
                  <a:pt x="1270874" y="1429957"/>
                </a:lnTo>
                <a:lnTo>
                  <a:pt x="0" y="14299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19" name="Freeform 19"/>
          <p:cNvSpPr/>
          <p:nvPr/>
        </p:nvSpPr>
        <p:spPr>
          <a:xfrm>
            <a:off x="12218579" y="3543825"/>
            <a:ext cx="1199562" cy="1189066"/>
          </a:xfrm>
          <a:custGeom>
            <a:avLst/>
            <a:gdLst/>
            <a:ahLst/>
            <a:cxnLst/>
            <a:rect l="l" t="t" r="r" b="b"/>
            <a:pathLst>
              <a:path w="1199562" h="1189066">
                <a:moveTo>
                  <a:pt x="0" y="0"/>
                </a:moveTo>
                <a:lnTo>
                  <a:pt x="1199563" y="0"/>
                </a:lnTo>
                <a:lnTo>
                  <a:pt x="1199563" y="1189066"/>
                </a:lnTo>
                <a:lnTo>
                  <a:pt x="0" y="1189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20" name="TextBox 20"/>
          <p:cNvSpPr txBox="1"/>
          <p:nvPr/>
        </p:nvSpPr>
        <p:spPr>
          <a:xfrm>
            <a:off x="3897310" y="5267963"/>
            <a:ext cx="3147403" cy="1246799"/>
          </a:xfrm>
          <a:prstGeom prst="rect">
            <a:avLst/>
          </a:prstGeom>
        </p:spPr>
        <p:txBody>
          <a:bodyPr lIns="0" tIns="0" rIns="0" bIns="0" rtlCol="0" anchor="t">
            <a:spAutoFit/>
          </a:bodyPr>
          <a:lstStyle/>
          <a:p>
            <a:pPr algn="ctr">
              <a:lnSpc>
                <a:spcPts val="4778"/>
              </a:lnSpc>
            </a:pPr>
            <a:r>
              <a:rPr lang="en-US" sz="3413">
                <a:solidFill>
                  <a:srgbClr val="000000"/>
                </a:solidFill>
                <a:latin typeface="Times New Roman Bold"/>
              </a:rPr>
              <a:t>Functional Requirements</a:t>
            </a:r>
          </a:p>
        </p:txBody>
      </p:sp>
      <p:sp>
        <p:nvSpPr>
          <p:cNvPr id="21" name="TextBox 21"/>
          <p:cNvSpPr txBox="1"/>
          <p:nvPr/>
        </p:nvSpPr>
        <p:spPr>
          <a:xfrm>
            <a:off x="2757982" y="6847437"/>
            <a:ext cx="5645774" cy="1317991"/>
          </a:xfrm>
          <a:prstGeom prst="rect">
            <a:avLst/>
          </a:prstGeom>
        </p:spPr>
        <p:txBody>
          <a:bodyPr lIns="0" tIns="0" rIns="0" bIns="0" rtlCol="0" anchor="t">
            <a:spAutoFit/>
          </a:bodyPr>
          <a:lstStyle/>
          <a:p>
            <a:pPr algn="ctr">
              <a:lnSpc>
                <a:spcPts val="3317"/>
              </a:lnSpc>
            </a:pPr>
            <a:r>
              <a:rPr lang="en-US" sz="2787">
                <a:solidFill>
                  <a:srgbClr val="000000"/>
                </a:solidFill>
                <a:latin typeface="Times New Roman"/>
              </a:rPr>
              <a:t>Identify Unauthorized Access</a:t>
            </a:r>
          </a:p>
          <a:p>
            <a:pPr algn="ctr">
              <a:lnSpc>
                <a:spcPts val="3317"/>
              </a:lnSpc>
            </a:pPr>
            <a:r>
              <a:rPr lang="en-US" sz="2787">
                <a:solidFill>
                  <a:srgbClr val="000000"/>
                </a:solidFill>
                <a:latin typeface="Times New Roman"/>
              </a:rPr>
              <a:t>Identify Session durations</a:t>
            </a:r>
          </a:p>
          <a:p>
            <a:pPr algn="ctr">
              <a:lnSpc>
                <a:spcPts val="3317"/>
              </a:lnSpc>
            </a:pPr>
            <a:r>
              <a:rPr lang="en-US" sz="2787">
                <a:solidFill>
                  <a:srgbClr val="000000"/>
                </a:solidFill>
                <a:latin typeface="Times New Roman"/>
              </a:rPr>
              <a:t>Login Frequency</a:t>
            </a:r>
          </a:p>
        </p:txBody>
      </p:sp>
      <p:sp>
        <p:nvSpPr>
          <p:cNvPr id="22" name="TextBox 22"/>
          <p:cNvSpPr txBox="1"/>
          <p:nvPr/>
        </p:nvSpPr>
        <p:spPr>
          <a:xfrm>
            <a:off x="10248564" y="6847437"/>
            <a:ext cx="5139593" cy="1317991"/>
          </a:xfrm>
          <a:prstGeom prst="rect">
            <a:avLst/>
          </a:prstGeom>
        </p:spPr>
        <p:txBody>
          <a:bodyPr lIns="0" tIns="0" rIns="0" bIns="0" rtlCol="0" anchor="t">
            <a:spAutoFit/>
          </a:bodyPr>
          <a:lstStyle/>
          <a:p>
            <a:pPr algn="ctr">
              <a:lnSpc>
                <a:spcPts val="3317"/>
              </a:lnSpc>
            </a:pPr>
            <a:r>
              <a:rPr lang="en-US" sz="2787">
                <a:solidFill>
                  <a:srgbClr val="000000"/>
                </a:solidFill>
                <a:latin typeface="Times New Roman"/>
              </a:rPr>
              <a:t>Reliability</a:t>
            </a:r>
          </a:p>
          <a:p>
            <a:pPr algn="ctr">
              <a:lnSpc>
                <a:spcPts val="3317"/>
              </a:lnSpc>
            </a:pPr>
            <a:r>
              <a:rPr lang="en-US" sz="2787">
                <a:solidFill>
                  <a:srgbClr val="000000"/>
                </a:solidFill>
                <a:latin typeface="Times New Roman"/>
              </a:rPr>
              <a:t>Maintainability</a:t>
            </a:r>
          </a:p>
          <a:p>
            <a:pPr algn="ctr">
              <a:lnSpc>
                <a:spcPts val="3317"/>
              </a:lnSpc>
            </a:pPr>
            <a:r>
              <a:rPr lang="en-US" sz="2787">
                <a:solidFill>
                  <a:srgbClr val="000000"/>
                </a:solidFill>
                <a:latin typeface="Times New Roman"/>
              </a:rPr>
              <a:t>Security</a:t>
            </a:r>
          </a:p>
        </p:txBody>
      </p:sp>
      <p:sp>
        <p:nvSpPr>
          <p:cNvPr id="23" name="TextBox 23"/>
          <p:cNvSpPr txBox="1"/>
          <p:nvPr/>
        </p:nvSpPr>
        <p:spPr>
          <a:xfrm>
            <a:off x="1028700" y="745241"/>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REQUIREMENTS </a:t>
            </a:r>
          </a:p>
        </p:txBody>
      </p:sp>
      <p:sp>
        <p:nvSpPr>
          <p:cNvPr id="24" name="Freeform 24"/>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6"/>
            <a:stretch>
              <a:fillRect/>
            </a:stretch>
          </a:blipFill>
        </p:spPr>
        <p:txBody>
          <a:bodyPr/>
          <a:lstStyle/>
          <a:p>
            <a:endParaRPr lang="en-SG"/>
          </a:p>
        </p:txBody>
      </p:sp>
      <p:sp>
        <p:nvSpPr>
          <p:cNvPr id="25" name="TextBox 25"/>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26" name="TextBox 26"/>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id="27" name="TextBox 27"/>
          <p:cNvSpPr txBox="1"/>
          <p:nvPr/>
        </p:nvSpPr>
        <p:spPr>
          <a:xfrm>
            <a:off x="11244659" y="5267963"/>
            <a:ext cx="3147403" cy="1246799"/>
          </a:xfrm>
          <a:prstGeom prst="rect">
            <a:avLst/>
          </a:prstGeom>
        </p:spPr>
        <p:txBody>
          <a:bodyPr lIns="0" tIns="0" rIns="0" bIns="0" rtlCol="0" anchor="t">
            <a:spAutoFit/>
          </a:bodyPr>
          <a:lstStyle/>
          <a:p>
            <a:pPr algn="ctr">
              <a:lnSpc>
                <a:spcPts val="4778"/>
              </a:lnSpc>
            </a:pPr>
            <a:r>
              <a:rPr lang="en-US" sz="3413">
                <a:solidFill>
                  <a:srgbClr val="000000"/>
                </a:solidFill>
                <a:latin typeface="Times New Roman Bold"/>
              </a:rPr>
              <a:t>Non-Functional Requirements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313296"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364226" y="689261"/>
            <a:ext cx="1700198" cy="1487673"/>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411866" y="1304307"/>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12" name="Freeform 12"/>
          <p:cNvSpPr/>
          <p:nvPr/>
        </p:nvSpPr>
        <p:spPr>
          <a:xfrm>
            <a:off x="2571475" y="1623773"/>
            <a:ext cx="14418081" cy="7634527"/>
          </a:xfrm>
          <a:custGeom>
            <a:avLst/>
            <a:gdLst/>
            <a:ahLst/>
            <a:cxnLst/>
            <a:rect l="l" t="t" r="r" b="b"/>
            <a:pathLst>
              <a:path w="14418081" h="7634527">
                <a:moveTo>
                  <a:pt x="0" y="0"/>
                </a:moveTo>
                <a:lnTo>
                  <a:pt x="14418081" y="0"/>
                </a:lnTo>
                <a:lnTo>
                  <a:pt x="14418081" y="7634527"/>
                </a:lnTo>
                <a:lnTo>
                  <a:pt x="0" y="7634527"/>
                </a:lnTo>
                <a:lnTo>
                  <a:pt x="0" y="0"/>
                </a:lnTo>
                <a:close/>
              </a:path>
            </a:pathLst>
          </a:custGeom>
          <a:blipFill>
            <a:blip r:embed="rId3"/>
            <a:stretch>
              <a:fillRect l="-1125" t="-927" r="-1870" b="-927"/>
            </a:stretch>
          </a:blipFill>
        </p:spPr>
        <p:txBody>
          <a:bodyPr/>
          <a:lstStyle/>
          <a:p>
            <a:endParaRPr lang="en-SG"/>
          </a:p>
        </p:txBody>
      </p:sp>
      <p:sp>
        <p:nvSpPr>
          <p:cNvPr id="13" name="TextBox 13"/>
          <p:cNvSpPr txBox="1"/>
          <p:nvPr/>
        </p:nvSpPr>
        <p:spPr>
          <a:xfrm>
            <a:off x="3000926" y="459467"/>
            <a:ext cx="13118996"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WORK BREAKDOWN STRUCTURE </a:t>
            </a:r>
          </a:p>
        </p:txBody>
      </p:sp>
      <p:sp>
        <p:nvSpPr>
          <p:cNvPr id="14" name="TextBox 14"/>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15" name="TextBox 15"/>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IT20650902  | Ahamed RR  |  TMP-2023-24-082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574388"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6277009" y="689261"/>
            <a:ext cx="1700198" cy="1487673"/>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76885" y="1304307"/>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12" name="Freeform 12"/>
          <p:cNvSpPr/>
          <p:nvPr/>
        </p:nvSpPr>
        <p:spPr>
          <a:xfrm>
            <a:off x="2022393" y="2445877"/>
            <a:ext cx="14320067" cy="6255107"/>
          </a:xfrm>
          <a:custGeom>
            <a:avLst/>
            <a:gdLst/>
            <a:ahLst/>
            <a:cxnLst/>
            <a:rect l="l" t="t" r="r" b="b"/>
            <a:pathLst>
              <a:path w="14320067" h="6255107">
                <a:moveTo>
                  <a:pt x="0" y="0"/>
                </a:moveTo>
                <a:lnTo>
                  <a:pt x="14320067" y="0"/>
                </a:lnTo>
                <a:lnTo>
                  <a:pt x="14320067" y="6255107"/>
                </a:lnTo>
                <a:lnTo>
                  <a:pt x="0" y="6255107"/>
                </a:lnTo>
                <a:lnTo>
                  <a:pt x="0" y="0"/>
                </a:lnTo>
                <a:close/>
              </a:path>
            </a:pathLst>
          </a:custGeom>
          <a:blipFill>
            <a:blip r:embed="rId3"/>
            <a:stretch>
              <a:fillRect/>
            </a:stretch>
          </a:blipFill>
        </p:spPr>
        <p:txBody>
          <a:bodyPr/>
          <a:lstStyle/>
          <a:p>
            <a:endParaRPr lang="en-SG"/>
          </a:p>
        </p:txBody>
      </p:sp>
      <p:sp>
        <p:nvSpPr>
          <p:cNvPr id="13" name="TextBox 13"/>
          <p:cNvSpPr txBox="1"/>
          <p:nvPr/>
        </p:nvSpPr>
        <p:spPr>
          <a:xfrm>
            <a:off x="1028700" y="745241"/>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REFERENCES</a:t>
            </a:r>
          </a:p>
        </p:txBody>
      </p:sp>
      <p:sp>
        <p:nvSpPr>
          <p:cNvPr id="14" name="TextBox 14"/>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15" name="TextBox 15"/>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IT20650902  | Ahamed RR  |  TMP-2023-24-082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2994217" y="-634399"/>
            <a:ext cx="5622271" cy="4919487"/>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rot="-10800000">
            <a:off x="15943291" y="7774589"/>
            <a:ext cx="2020733" cy="1768142"/>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1" name="Group 11"/>
          <p:cNvGrpSpPr/>
          <p:nvPr/>
        </p:nvGrpSpPr>
        <p:grpSpPr>
          <a:xfrm rot="-10800000">
            <a:off x="734936" y="802545"/>
            <a:ext cx="2020733" cy="1768142"/>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3" name="TextBox 1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15859411" y="8670103"/>
            <a:ext cx="997288" cy="872627"/>
            <a:chOff x="0" y="0"/>
            <a:chExt cx="812800" cy="711200"/>
          </a:xfrm>
        </p:grpSpPr>
        <p:sp>
          <p:nvSpPr>
            <p:cNvPr id="15" name="Freeform 1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6" name="TextBox 1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657671" y="1740498"/>
            <a:ext cx="997288" cy="872627"/>
            <a:chOff x="0" y="0"/>
            <a:chExt cx="812800" cy="711200"/>
          </a:xfrm>
        </p:grpSpPr>
        <p:sp>
          <p:nvSpPr>
            <p:cNvPr id="18" name="Freeform 1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9" name="TextBox 1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0" name="Freeform 20"/>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grpSp>
        <p:nvGrpSpPr>
          <p:cNvPr id="21" name="Group 21"/>
          <p:cNvGrpSpPr/>
          <p:nvPr/>
        </p:nvGrpSpPr>
        <p:grpSpPr>
          <a:xfrm>
            <a:off x="7913382" y="3600450"/>
            <a:ext cx="2461236" cy="3066573"/>
            <a:chOff x="0" y="0"/>
            <a:chExt cx="648227" cy="807657"/>
          </a:xfrm>
        </p:grpSpPr>
        <p:sp>
          <p:nvSpPr>
            <p:cNvPr id="22" name="Freeform 22"/>
            <p:cNvSpPr/>
            <p:nvPr/>
          </p:nvSpPr>
          <p:spPr>
            <a:xfrm>
              <a:off x="0" y="0"/>
              <a:ext cx="648227" cy="807657"/>
            </a:xfrm>
            <a:custGeom>
              <a:avLst/>
              <a:gdLst/>
              <a:ahLst/>
              <a:cxnLst/>
              <a:rect l="l" t="t" r="r" b="b"/>
              <a:pathLst>
                <a:path w="648227" h="807657">
                  <a:moveTo>
                    <a:pt x="0" y="0"/>
                  </a:moveTo>
                  <a:lnTo>
                    <a:pt x="648227" y="0"/>
                  </a:lnTo>
                  <a:lnTo>
                    <a:pt x="648227" y="807657"/>
                  </a:lnTo>
                  <a:lnTo>
                    <a:pt x="0" y="807657"/>
                  </a:lnTo>
                  <a:close/>
                </a:path>
              </a:pathLst>
            </a:custGeom>
            <a:solidFill>
              <a:srgbClr val="1255B6"/>
            </a:solidFill>
          </p:spPr>
          <p:txBody>
            <a:bodyPr/>
            <a:lstStyle/>
            <a:p>
              <a:endParaRPr lang="en-SG"/>
            </a:p>
          </p:txBody>
        </p:sp>
        <p:sp>
          <p:nvSpPr>
            <p:cNvPr id="23" name="TextBox 23"/>
            <p:cNvSpPr txBox="1"/>
            <p:nvPr/>
          </p:nvSpPr>
          <p:spPr>
            <a:xfrm>
              <a:off x="0" y="-76200"/>
              <a:ext cx="812800" cy="889000"/>
            </a:xfrm>
            <a:prstGeom prst="rect">
              <a:avLst/>
            </a:prstGeom>
          </p:spPr>
          <p:txBody>
            <a:bodyPr lIns="50800" tIns="50800" rIns="50800" bIns="50800" rtlCol="0" anchor="ctr"/>
            <a:lstStyle/>
            <a:p>
              <a:pPr algn="ctr">
                <a:lnSpc>
                  <a:spcPts val="3639"/>
                </a:lnSpc>
              </a:pPr>
              <a:endParaRPr/>
            </a:p>
          </p:txBody>
        </p:sp>
      </p:grpSp>
      <p:sp>
        <p:nvSpPr>
          <p:cNvPr id="24" name="Freeform 24"/>
          <p:cNvSpPr/>
          <p:nvPr/>
        </p:nvSpPr>
        <p:spPr>
          <a:xfrm>
            <a:off x="8090825" y="3759480"/>
            <a:ext cx="2106350" cy="2718004"/>
          </a:xfrm>
          <a:custGeom>
            <a:avLst/>
            <a:gdLst/>
            <a:ahLst/>
            <a:cxnLst/>
            <a:rect l="l" t="t" r="r" b="b"/>
            <a:pathLst>
              <a:path w="2106350" h="2718004">
                <a:moveTo>
                  <a:pt x="0" y="0"/>
                </a:moveTo>
                <a:lnTo>
                  <a:pt x="2106350" y="0"/>
                </a:lnTo>
                <a:lnTo>
                  <a:pt x="2106350" y="2718004"/>
                </a:lnTo>
                <a:lnTo>
                  <a:pt x="0" y="2718004"/>
                </a:lnTo>
                <a:lnTo>
                  <a:pt x="0" y="0"/>
                </a:lnTo>
                <a:close/>
              </a:path>
            </a:pathLst>
          </a:custGeom>
          <a:blipFill>
            <a:blip r:embed="rId3"/>
            <a:stretch>
              <a:fillRect l="-14090" r="-14090"/>
            </a:stretch>
          </a:blipFill>
        </p:spPr>
        <p:txBody>
          <a:bodyPr/>
          <a:lstStyle/>
          <a:p>
            <a:endParaRPr lang="en-SG"/>
          </a:p>
        </p:txBody>
      </p:sp>
      <p:sp>
        <p:nvSpPr>
          <p:cNvPr id="25" name="TextBox 25"/>
          <p:cNvSpPr txBox="1"/>
          <p:nvPr/>
        </p:nvSpPr>
        <p:spPr>
          <a:xfrm>
            <a:off x="3917863" y="942975"/>
            <a:ext cx="10529127" cy="1443995"/>
          </a:xfrm>
          <a:prstGeom prst="rect">
            <a:avLst/>
          </a:prstGeom>
        </p:spPr>
        <p:txBody>
          <a:bodyPr lIns="0" tIns="0" rIns="0" bIns="0" rtlCol="0" anchor="t">
            <a:spAutoFit/>
          </a:bodyPr>
          <a:lstStyle/>
          <a:p>
            <a:pPr algn="ctr">
              <a:lnSpc>
                <a:spcPts val="5359"/>
              </a:lnSpc>
            </a:pPr>
            <a:r>
              <a:rPr lang="en-US" sz="4503">
                <a:solidFill>
                  <a:srgbClr val="000000"/>
                </a:solidFill>
                <a:latin typeface="Times New Roman Bold"/>
              </a:rPr>
              <a:t>UTILIZING NLP TECHNIQUES FOR ENHANCED DATA PROTECTION</a:t>
            </a:r>
          </a:p>
        </p:txBody>
      </p:sp>
      <p:sp>
        <p:nvSpPr>
          <p:cNvPr id="26" name="TextBox 26"/>
          <p:cNvSpPr txBox="1"/>
          <p:nvPr/>
        </p:nvSpPr>
        <p:spPr>
          <a:xfrm>
            <a:off x="4603798" y="7048984"/>
            <a:ext cx="9157257" cy="992541"/>
          </a:xfrm>
          <a:prstGeom prst="rect">
            <a:avLst/>
          </a:prstGeom>
        </p:spPr>
        <p:txBody>
          <a:bodyPr lIns="0" tIns="0" rIns="0" bIns="0" rtlCol="0" anchor="t">
            <a:spAutoFit/>
          </a:bodyPr>
          <a:lstStyle/>
          <a:p>
            <a:pPr algn="ctr">
              <a:lnSpc>
                <a:spcPts val="7768"/>
              </a:lnSpc>
            </a:pPr>
            <a:r>
              <a:rPr lang="en-US" sz="5548">
                <a:solidFill>
                  <a:srgbClr val="000000"/>
                </a:solidFill>
                <a:latin typeface="Poppins Bold"/>
              </a:rPr>
              <a:t>FAYAS ACM | IT20637828</a:t>
            </a:r>
          </a:p>
        </p:txBody>
      </p:sp>
      <p:sp>
        <p:nvSpPr>
          <p:cNvPr id="27" name="TextBox 27"/>
          <p:cNvSpPr txBox="1"/>
          <p:nvPr/>
        </p:nvSpPr>
        <p:spPr>
          <a:xfrm>
            <a:off x="6489639" y="8127147"/>
            <a:ext cx="5385575" cy="882051"/>
          </a:xfrm>
          <a:prstGeom prst="rect">
            <a:avLst/>
          </a:prstGeom>
        </p:spPr>
        <p:txBody>
          <a:bodyPr lIns="0" tIns="0" rIns="0" bIns="0" rtlCol="0" anchor="t">
            <a:spAutoFit/>
          </a:bodyPr>
          <a:lstStyle/>
          <a:p>
            <a:pPr algn="ctr">
              <a:lnSpc>
                <a:spcPts val="6508"/>
              </a:lnSpc>
            </a:pPr>
            <a:r>
              <a:rPr lang="en-US" sz="4648">
                <a:solidFill>
                  <a:srgbClr val="000000"/>
                </a:solidFill>
                <a:latin typeface="Times New Roman"/>
              </a:rPr>
              <a:t>CYBERSECURITY</a:t>
            </a:r>
          </a:p>
        </p:txBody>
      </p:sp>
      <p:sp>
        <p:nvSpPr>
          <p:cNvPr id="28" name="TextBox 28"/>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id="29" name="TextBox 29"/>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65173" y="594916"/>
            <a:ext cx="957654" cy="1001468"/>
          </a:xfrm>
          <a:custGeom>
            <a:avLst/>
            <a:gdLst/>
            <a:ahLst/>
            <a:cxnLst/>
            <a:rect l="l" t="t" r="r" b="b"/>
            <a:pathLst>
              <a:path w="957654" h="1001468">
                <a:moveTo>
                  <a:pt x="0" y="0"/>
                </a:moveTo>
                <a:lnTo>
                  <a:pt x="957654" y="0"/>
                </a:lnTo>
                <a:lnTo>
                  <a:pt x="957654" y="1001468"/>
                </a:lnTo>
                <a:lnTo>
                  <a:pt x="0" y="10014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AutoShape 3"/>
          <p:cNvSpPr/>
          <p:nvPr/>
        </p:nvSpPr>
        <p:spPr>
          <a:xfrm>
            <a:off x="5757918" y="9777937"/>
            <a:ext cx="7672669" cy="0"/>
          </a:xfrm>
          <a:prstGeom prst="line">
            <a:avLst/>
          </a:prstGeom>
          <a:ln w="38100" cap="flat">
            <a:solidFill>
              <a:srgbClr val="000000"/>
            </a:solidFill>
            <a:prstDash val="solid"/>
            <a:headEnd type="none" w="sm" len="sm"/>
            <a:tailEnd type="none" w="sm" len="sm"/>
          </a:ln>
        </p:spPr>
        <p:txBody>
          <a:bodyPr/>
          <a:lstStyle/>
          <a:p>
            <a:endParaRPr lang="en-SG"/>
          </a:p>
        </p:txBody>
      </p:sp>
      <p:grpSp>
        <p:nvGrpSpPr>
          <p:cNvPr id="4" name="Group 4"/>
          <p:cNvGrpSpPr/>
          <p:nvPr/>
        </p:nvGrpSpPr>
        <p:grpSpPr>
          <a:xfrm>
            <a:off x="15426674" y="5536659"/>
            <a:ext cx="6103845" cy="5340865"/>
            <a:chOff x="0" y="0"/>
            <a:chExt cx="812800" cy="711200"/>
          </a:xfrm>
        </p:grpSpPr>
        <p:sp>
          <p:nvSpPr>
            <p:cNvPr id="5" name="Freeform 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6" name="TextBox 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7" name="Group 7"/>
          <p:cNvGrpSpPr/>
          <p:nvPr/>
        </p:nvGrpSpPr>
        <p:grpSpPr>
          <a:xfrm rot="-10800000">
            <a:off x="-3067113" y="-179028"/>
            <a:ext cx="6103845" cy="5340865"/>
            <a:chOff x="0" y="0"/>
            <a:chExt cx="812800" cy="711200"/>
          </a:xfrm>
        </p:grpSpPr>
        <p:sp>
          <p:nvSpPr>
            <p:cNvPr id="8" name="Freeform 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9" name="TextBox 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0" name="Group 10"/>
          <p:cNvGrpSpPr/>
          <p:nvPr/>
        </p:nvGrpSpPr>
        <p:grpSpPr>
          <a:xfrm>
            <a:off x="16721430" y="701820"/>
            <a:ext cx="3114134" cy="2724867"/>
            <a:chOff x="0" y="0"/>
            <a:chExt cx="812800" cy="711200"/>
          </a:xfrm>
        </p:grpSpPr>
        <p:sp>
          <p:nvSpPr>
            <p:cNvPr id="11" name="Freeform 11"/>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alpha val="87843"/>
              </a:srgbClr>
            </a:solidFill>
          </p:spPr>
          <p:txBody>
            <a:bodyPr/>
            <a:lstStyle/>
            <a:p>
              <a:endParaRPr lang="en-SG"/>
            </a:p>
          </p:txBody>
        </p:sp>
        <p:sp>
          <p:nvSpPr>
            <p:cNvPr id="12" name="TextBox 12"/>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3" name="Group 13"/>
          <p:cNvGrpSpPr/>
          <p:nvPr/>
        </p:nvGrpSpPr>
        <p:grpSpPr>
          <a:xfrm rot="-10800000">
            <a:off x="16721430" y="3347730"/>
            <a:ext cx="3085910" cy="2700171"/>
            <a:chOff x="0" y="0"/>
            <a:chExt cx="812800" cy="711200"/>
          </a:xfrm>
        </p:grpSpPr>
        <p:sp>
          <p:nvSpPr>
            <p:cNvPr id="14" name="Freeform 1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5" name="TextBox 1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6" name="Group 16"/>
          <p:cNvGrpSpPr/>
          <p:nvPr/>
        </p:nvGrpSpPr>
        <p:grpSpPr>
          <a:xfrm rot="-10800000">
            <a:off x="14738797" y="-179028"/>
            <a:ext cx="4041467" cy="3536283"/>
            <a:chOff x="0" y="0"/>
            <a:chExt cx="812800" cy="711200"/>
          </a:xfrm>
        </p:grpSpPr>
        <p:sp>
          <p:nvSpPr>
            <p:cNvPr id="17" name="Freeform 1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8" name="TextBox 1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9" name="Group 19"/>
          <p:cNvGrpSpPr/>
          <p:nvPr/>
        </p:nvGrpSpPr>
        <p:grpSpPr>
          <a:xfrm>
            <a:off x="844545" y="701820"/>
            <a:ext cx="2020733" cy="1768142"/>
            <a:chOff x="0" y="0"/>
            <a:chExt cx="812800" cy="711200"/>
          </a:xfrm>
        </p:grpSpPr>
        <p:sp>
          <p:nvSpPr>
            <p:cNvPr id="20" name="Freeform 2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21" name="TextBox 21"/>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2" name="Group 22"/>
          <p:cNvGrpSpPr/>
          <p:nvPr/>
        </p:nvGrpSpPr>
        <p:grpSpPr>
          <a:xfrm rot="-10800000">
            <a:off x="15388574" y="7945522"/>
            <a:ext cx="2020733" cy="1768142"/>
            <a:chOff x="0" y="0"/>
            <a:chExt cx="812800" cy="711200"/>
          </a:xfrm>
        </p:grpSpPr>
        <p:sp>
          <p:nvSpPr>
            <p:cNvPr id="23" name="Freeform 2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24" name="TextBox 2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5" name="Group 25"/>
          <p:cNvGrpSpPr/>
          <p:nvPr/>
        </p:nvGrpSpPr>
        <p:grpSpPr>
          <a:xfrm rot="-10800000">
            <a:off x="2039445" y="716487"/>
            <a:ext cx="997288" cy="872627"/>
            <a:chOff x="0" y="0"/>
            <a:chExt cx="812800" cy="711200"/>
          </a:xfrm>
        </p:grpSpPr>
        <p:sp>
          <p:nvSpPr>
            <p:cNvPr id="26" name="Freeform 2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27" name="TextBox 2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8" name="Group 28"/>
          <p:cNvGrpSpPr/>
          <p:nvPr/>
        </p:nvGrpSpPr>
        <p:grpSpPr>
          <a:xfrm>
            <a:off x="15257069" y="8850562"/>
            <a:ext cx="997288" cy="872627"/>
            <a:chOff x="0" y="0"/>
            <a:chExt cx="812800" cy="711200"/>
          </a:xfrm>
        </p:grpSpPr>
        <p:sp>
          <p:nvSpPr>
            <p:cNvPr id="29" name="Freeform 2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30" name="TextBox 3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aphicFrame>
        <p:nvGraphicFramePr>
          <p:cNvPr id="31" name="Table 31"/>
          <p:cNvGraphicFramePr>
            <a:graphicFrameLocks noGrp="1"/>
          </p:cNvGraphicFramePr>
          <p:nvPr/>
        </p:nvGraphicFramePr>
        <p:xfrm>
          <a:off x="4430218" y="5107305"/>
          <a:ext cx="10188676" cy="4219577"/>
        </p:xfrm>
        <a:graphic>
          <a:graphicData uri="http://schemas.openxmlformats.org/drawingml/2006/table">
            <a:tbl>
              <a:tblPr/>
              <a:tblGrid>
                <a:gridCol w="5007312">
                  <a:extLst>
                    <a:ext uri="{9D8B030D-6E8A-4147-A177-3AD203B41FA5}">
                      <a16:colId xmlns:a16="http://schemas.microsoft.com/office/drawing/2014/main" val="20000"/>
                    </a:ext>
                  </a:extLst>
                </a:gridCol>
                <a:gridCol w="5181364">
                  <a:extLst>
                    <a:ext uri="{9D8B030D-6E8A-4147-A177-3AD203B41FA5}">
                      <a16:colId xmlns:a16="http://schemas.microsoft.com/office/drawing/2014/main" val="20001"/>
                    </a:ext>
                  </a:extLst>
                </a:gridCol>
              </a:tblGrid>
              <a:tr h="874673">
                <a:tc>
                  <a:txBody>
                    <a:bodyPr/>
                    <a:lstStyle/>
                    <a:p>
                      <a:pPr algn="ctr">
                        <a:lnSpc>
                          <a:spcPts val="3219"/>
                        </a:lnSpc>
                        <a:defRPr/>
                      </a:pPr>
                      <a:r>
                        <a:rPr lang="en-US" sz="2299">
                          <a:solidFill>
                            <a:srgbClr val="000000"/>
                          </a:solidFill>
                          <a:latin typeface="Times New Roman Bold"/>
                        </a:rPr>
                        <a:t>STUDENT NAME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000000"/>
                          </a:solidFill>
                          <a:latin typeface="Times New Roman Bold"/>
                        </a:rPr>
                        <a:t>STUDENT ID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36226">
                <a:tc>
                  <a:txBody>
                    <a:bodyPr/>
                    <a:lstStyle/>
                    <a:p>
                      <a:pPr algn="ctr">
                        <a:lnSpc>
                          <a:spcPts val="2939"/>
                        </a:lnSpc>
                        <a:defRPr/>
                      </a:pPr>
                      <a:r>
                        <a:rPr lang="en-US" sz="2099">
                          <a:solidFill>
                            <a:srgbClr val="000000"/>
                          </a:solidFill>
                          <a:latin typeface="Times New Roman"/>
                        </a:rPr>
                        <a:t> Keshani SK    (Leader)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Times New Roman"/>
                        </a:rPr>
                        <a:t>IT20299002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36226">
                <a:tc>
                  <a:txBody>
                    <a:bodyPr/>
                    <a:lstStyle/>
                    <a:p>
                      <a:pPr algn="ctr">
                        <a:lnSpc>
                          <a:spcPts val="2939"/>
                        </a:lnSpc>
                        <a:defRPr/>
                      </a:pPr>
                      <a:r>
                        <a:rPr lang="en-US" sz="2099">
                          <a:solidFill>
                            <a:srgbClr val="000000"/>
                          </a:solidFill>
                          <a:latin typeface="Times New Roman"/>
                        </a:rPr>
                        <a:t>Fayas ACM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Times New Roman"/>
                        </a:rPr>
                        <a:t>IT20637828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36226">
                <a:tc>
                  <a:txBody>
                    <a:bodyPr/>
                    <a:lstStyle/>
                    <a:p>
                      <a:pPr algn="ctr">
                        <a:lnSpc>
                          <a:spcPts val="2939"/>
                        </a:lnSpc>
                        <a:defRPr/>
                      </a:pPr>
                      <a:r>
                        <a:rPr lang="en-US" sz="2099">
                          <a:solidFill>
                            <a:srgbClr val="000000"/>
                          </a:solidFill>
                          <a:latin typeface="Times New Roman"/>
                        </a:rPr>
                        <a:t>Logu JJ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Times New Roman"/>
                        </a:rPr>
                        <a:t>IT20638818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36226">
                <a:tc>
                  <a:txBody>
                    <a:bodyPr/>
                    <a:lstStyle/>
                    <a:p>
                      <a:pPr algn="ctr">
                        <a:lnSpc>
                          <a:spcPts val="2939"/>
                        </a:lnSpc>
                        <a:defRPr/>
                      </a:pPr>
                      <a:r>
                        <a:rPr lang="en-US" sz="2099">
                          <a:solidFill>
                            <a:srgbClr val="000000"/>
                          </a:solidFill>
                          <a:latin typeface="Times New Roman"/>
                        </a:rPr>
                        <a:t>Ahamed RR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Times New Roman"/>
                        </a:rPr>
                        <a:t>IT20650902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2" name="TextBox 32"/>
          <p:cNvSpPr txBox="1"/>
          <p:nvPr/>
        </p:nvSpPr>
        <p:spPr>
          <a:xfrm>
            <a:off x="5936864" y="1686651"/>
            <a:ext cx="6901439" cy="1989328"/>
          </a:xfrm>
          <a:prstGeom prst="rect">
            <a:avLst/>
          </a:prstGeom>
        </p:spPr>
        <p:txBody>
          <a:bodyPr lIns="0" tIns="0" rIns="0" bIns="0" rtlCol="0" anchor="t">
            <a:spAutoFit/>
          </a:bodyPr>
          <a:lstStyle/>
          <a:p>
            <a:pPr algn="ctr">
              <a:lnSpc>
                <a:spcPts val="7615"/>
              </a:lnSpc>
            </a:pPr>
            <a:r>
              <a:rPr lang="en-US" sz="6399">
                <a:solidFill>
                  <a:srgbClr val="0B1D39"/>
                </a:solidFill>
                <a:latin typeface="Poppins Bold"/>
              </a:rPr>
              <a:t>TEAM MEMBERS</a:t>
            </a:r>
          </a:p>
          <a:p>
            <a:pPr algn="ctr">
              <a:lnSpc>
                <a:spcPts val="7615"/>
              </a:lnSpc>
            </a:pPr>
            <a:endParaRPr lang="en-US" sz="6399">
              <a:solidFill>
                <a:srgbClr val="0B1D39"/>
              </a:solidFill>
              <a:latin typeface="Poppins Bold"/>
            </a:endParaRPr>
          </a:p>
        </p:txBody>
      </p:sp>
      <p:sp>
        <p:nvSpPr>
          <p:cNvPr id="33" name="TextBox 33"/>
          <p:cNvSpPr txBox="1"/>
          <p:nvPr/>
        </p:nvSpPr>
        <p:spPr>
          <a:xfrm>
            <a:off x="3786531" y="3106471"/>
            <a:ext cx="11202106" cy="1568272"/>
          </a:xfrm>
          <a:prstGeom prst="rect">
            <a:avLst/>
          </a:prstGeom>
        </p:spPr>
        <p:txBody>
          <a:bodyPr lIns="0" tIns="0" rIns="0" bIns="0" rtlCol="0" anchor="t">
            <a:spAutoFit/>
          </a:bodyPr>
          <a:lstStyle/>
          <a:p>
            <a:pPr algn="ctr">
              <a:lnSpc>
                <a:spcPts val="5783"/>
              </a:lnSpc>
            </a:pPr>
            <a:r>
              <a:rPr lang="en-US" sz="4859">
                <a:solidFill>
                  <a:srgbClr val="000000"/>
                </a:solidFill>
                <a:latin typeface="Times New Roman Bold"/>
              </a:rPr>
              <a:t>Supervisor </a:t>
            </a:r>
            <a:r>
              <a:rPr lang="en-US" sz="4859">
                <a:solidFill>
                  <a:srgbClr val="000000"/>
                </a:solidFill>
                <a:latin typeface="Times New Roman"/>
              </a:rPr>
              <a:t>: Mr. Amila Senarathne</a:t>
            </a:r>
          </a:p>
          <a:p>
            <a:pPr algn="ctr">
              <a:lnSpc>
                <a:spcPts val="5783"/>
              </a:lnSpc>
            </a:pPr>
            <a:r>
              <a:rPr lang="en-US" sz="4859">
                <a:solidFill>
                  <a:srgbClr val="000000"/>
                </a:solidFill>
                <a:latin typeface="Times New Roman"/>
              </a:rPr>
              <a:t> </a:t>
            </a:r>
          </a:p>
        </p:txBody>
      </p:sp>
      <p:sp>
        <p:nvSpPr>
          <p:cNvPr id="34" name="TextBox 34"/>
          <p:cNvSpPr txBox="1"/>
          <p:nvPr/>
        </p:nvSpPr>
        <p:spPr>
          <a:xfrm>
            <a:off x="3293367" y="3960368"/>
            <a:ext cx="13437588" cy="1568272"/>
          </a:xfrm>
          <a:prstGeom prst="rect">
            <a:avLst/>
          </a:prstGeom>
        </p:spPr>
        <p:txBody>
          <a:bodyPr lIns="0" tIns="0" rIns="0" bIns="0" rtlCol="0" anchor="t">
            <a:spAutoFit/>
          </a:bodyPr>
          <a:lstStyle/>
          <a:p>
            <a:pPr algn="ctr">
              <a:lnSpc>
                <a:spcPts val="5783"/>
              </a:lnSpc>
            </a:pPr>
            <a:r>
              <a:rPr lang="en-US" sz="4859">
                <a:solidFill>
                  <a:srgbClr val="000000"/>
                </a:solidFill>
                <a:latin typeface="Times New Roman Bold"/>
              </a:rPr>
              <a:t>Co-Supervisor</a:t>
            </a:r>
            <a:r>
              <a:rPr lang="en-US" sz="4859">
                <a:solidFill>
                  <a:srgbClr val="000000"/>
                </a:solidFill>
                <a:latin typeface="Times New Roman"/>
              </a:rPr>
              <a:t> : Ms. Laneesha Ruggahakotuwa</a:t>
            </a:r>
          </a:p>
          <a:p>
            <a:pPr algn="ctr">
              <a:lnSpc>
                <a:spcPts val="5783"/>
              </a:lnSpc>
            </a:pPr>
            <a:r>
              <a:rPr lang="en-US" sz="4859">
                <a:solidFill>
                  <a:srgbClr val="000000"/>
                </a:solidFill>
                <a:latin typeface="Times New Roman"/>
              </a:rPr>
              <a:t> </a:t>
            </a:r>
          </a:p>
        </p:txBody>
      </p:sp>
      <p:sp>
        <p:nvSpPr>
          <p:cNvPr id="35" name="Freeform 35"/>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4"/>
            <a:stretch>
              <a:fillRect/>
            </a:stretch>
          </a:blipFill>
        </p:spPr>
        <p:txBody>
          <a:bodyPr/>
          <a:lstStyle/>
          <a:p>
            <a:endParaRPr lang="en-SG"/>
          </a:p>
        </p:txBody>
      </p:sp>
      <p:sp>
        <p:nvSpPr>
          <p:cNvPr id="36" name="TextBox 36"/>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438428" y="-602202"/>
            <a:ext cx="9496910" cy="8161407"/>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255B6"/>
            </a:solidFill>
          </p:spPr>
          <p:txBody>
            <a:bodyPr/>
            <a:lstStyle/>
            <a:p>
              <a:endParaRPr lang="en-SG"/>
            </a:p>
          </p:txBody>
        </p:sp>
        <p:sp>
          <p:nvSpPr>
            <p:cNvPr id="4" name="TextBox 4"/>
            <p:cNvSpPr txBox="1"/>
            <p:nvPr/>
          </p:nvSpPr>
          <p:spPr>
            <a:xfrm>
              <a:off x="114300" y="-76200"/>
              <a:ext cx="584200" cy="774700"/>
            </a:xfrm>
            <a:prstGeom prst="rect">
              <a:avLst/>
            </a:prstGeom>
          </p:spPr>
          <p:txBody>
            <a:bodyPr lIns="50800" tIns="50800" rIns="50800" bIns="50800" rtlCol="0" anchor="ctr"/>
            <a:lstStyle/>
            <a:p>
              <a:pPr algn="ctr">
                <a:lnSpc>
                  <a:spcPts val="3639"/>
                </a:lnSpc>
              </a:pPr>
              <a:endParaRPr/>
            </a:p>
          </p:txBody>
        </p:sp>
      </p:grpSp>
      <p:grpSp>
        <p:nvGrpSpPr>
          <p:cNvPr id="5" name="Group 5"/>
          <p:cNvGrpSpPr>
            <a:grpSpLocks noChangeAspect="1"/>
          </p:cNvGrpSpPr>
          <p:nvPr/>
        </p:nvGrpSpPr>
        <p:grpSpPr>
          <a:xfrm>
            <a:off x="11438428" y="-240836"/>
            <a:ext cx="8699022" cy="7532961"/>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t="-1142" b="-1142"/>
              </a:stretch>
            </a:blipFill>
          </p:spPr>
          <p:txBody>
            <a:bodyPr/>
            <a:lstStyle/>
            <a:p>
              <a:endParaRPr lang="en-SG"/>
            </a:p>
          </p:txBody>
        </p:sp>
      </p:grpSp>
      <p:grpSp>
        <p:nvGrpSpPr>
          <p:cNvPr id="7" name="Group 7"/>
          <p:cNvGrpSpPr/>
          <p:nvPr/>
        </p:nvGrpSpPr>
        <p:grpSpPr>
          <a:xfrm>
            <a:off x="14616045" y="4406801"/>
            <a:ext cx="7343910" cy="6425921"/>
            <a:chOff x="0" y="0"/>
            <a:chExt cx="812800" cy="711200"/>
          </a:xfrm>
        </p:grpSpPr>
        <p:sp>
          <p:nvSpPr>
            <p:cNvPr id="8" name="Freeform 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9" name="TextBox 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0" name="Group 10"/>
          <p:cNvGrpSpPr/>
          <p:nvPr/>
        </p:nvGrpSpPr>
        <p:grpSpPr>
          <a:xfrm rot="-10800000">
            <a:off x="14885769" y="6779613"/>
            <a:ext cx="2639518" cy="2309578"/>
            <a:chOff x="0" y="0"/>
            <a:chExt cx="812800" cy="711200"/>
          </a:xfrm>
        </p:grpSpPr>
        <p:sp>
          <p:nvSpPr>
            <p:cNvPr id="11" name="Freeform 11"/>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2" name="TextBox 12"/>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3" name="Group 13"/>
          <p:cNvGrpSpPr/>
          <p:nvPr/>
        </p:nvGrpSpPr>
        <p:grpSpPr>
          <a:xfrm rot="-10800000">
            <a:off x="11645366" y="-126089"/>
            <a:ext cx="2639518" cy="2309578"/>
            <a:chOff x="0" y="0"/>
            <a:chExt cx="812800" cy="711200"/>
          </a:xfrm>
        </p:grpSpPr>
        <p:sp>
          <p:nvSpPr>
            <p:cNvPr id="14" name="Freeform 1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5" name="TextBox 1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6" name="Group 16"/>
          <p:cNvGrpSpPr/>
          <p:nvPr/>
        </p:nvGrpSpPr>
        <p:grpSpPr>
          <a:xfrm>
            <a:off x="14776204" y="7949350"/>
            <a:ext cx="1302675" cy="1139841"/>
            <a:chOff x="0" y="0"/>
            <a:chExt cx="812800" cy="711200"/>
          </a:xfrm>
        </p:grpSpPr>
        <p:sp>
          <p:nvSpPr>
            <p:cNvPr id="17" name="Freeform 1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8" name="TextBox 1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9" name="Group 19"/>
          <p:cNvGrpSpPr/>
          <p:nvPr/>
        </p:nvGrpSpPr>
        <p:grpSpPr>
          <a:xfrm>
            <a:off x="10994029" y="229857"/>
            <a:ext cx="1302675" cy="1139841"/>
            <a:chOff x="0" y="0"/>
            <a:chExt cx="812800" cy="711200"/>
          </a:xfrm>
        </p:grpSpPr>
        <p:sp>
          <p:nvSpPr>
            <p:cNvPr id="20" name="Freeform 2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21" name="TextBox 21"/>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2" name="Freeform 22"/>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3"/>
            <a:stretch>
              <a:fillRect/>
            </a:stretch>
          </a:blipFill>
        </p:spPr>
        <p:txBody>
          <a:bodyPr/>
          <a:lstStyle/>
          <a:p>
            <a:endParaRPr lang="en-SG"/>
          </a:p>
        </p:txBody>
      </p:sp>
      <p:sp>
        <p:nvSpPr>
          <p:cNvPr id="23" name="TextBox 23"/>
          <p:cNvSpPr txBox="1"/>
          <p:nvPr/>
        </p:nvSpPr>
        <p:spPr>
          <a:xfrm>
            <a:off x="132548" y="1497432"/>
            <a:ext cx="11962408" cy="969645"/>
          </a:xfrm>
          <a:prstGeom prst="rect">
            <a:avLst/>
          </a:prstGeom>
        </p:spPr>
        <p:txBody>
          <a:bodyPr lIns="0" tIns="0" rIns="0" bIns="0" rtlCol="0" anchor="t">
            <a:spAutoFit/>
          </a:bodyPr>
          <a:lstStyle/>
          <a:p>
            <a:pPr>
              <a:lnSpc>
                <a:spcPts val="7140"/>
              </a:lnSpc>
            </a:pPr>
            <a:r>
              <a:rPr lang="en-US" sz="6000">
                <a:solidFill>
                  <a:srgbClr val="000000"/>
                </a:solidFill>
                <a:latin typeface="Poppins Bold"/>
              </a:rPr>
              <a:t>INDUCTION AND BACKGROUND</a:t>
            </a:r>
          </a:p>
        </p:txBody>
      </p:sp>
      <p:sp>
        <p:nvSpPr>
          <p:cNvPr id="24" name="TextBox 24"/>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25" name="TextBox 25"/>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id="26" name="TextBox 26"/>
          <p:cNvSpPr txBox="1"/>
          <p:nvPr/>
        </p:nvSpPr>
        <p:spPr>
          <a:xfrm>
            <a:off x="1028700" y="3663203"/>
            <a:ext cx="11474880" cy="4451512"/>
          </a:xfrm>
          <a:prstGeom prst="rect">
            <a:avLst/>
          </a:prstGeom>
        </p:spPr>
        <p:txBody>
          <a:bodyPr lIns="0" tIns="0" rIns="0" bIns="0" rtlCol="0" anchor="t">
            <a:spAutoFit/>
          </a:bodyPr>
          <a:lstStyle/>
          <a:p>
            <a:pPr marL="708888" lvl="1" indent="-354444" algn="just">
              <a:lnSpc>
                <a:spcPts val="3907"/>
              </a:lnSpc>
              <a:buFont typeface="Arial"/>
              <a:buChar char="•"/>
            </a:pPr>
            <a:r>
              <a:rPr lang="en-US" sz="3283">
                <a:solidFill>
                  <a:srgbClr val="000000"/>
                </a:solidFill>
                <a:latin typeface="Times New Roman"/>
              </a:rPr>
              <a:t>Identifying Sensitive Information in Documents</a:t>
            </a:r>
          </a:p>
          <a:p>
            <a:pPr algn="just">
              <a:lnSpc>
                <a:spcPts val="3907"/>
              </a:lnSpc>
            </a:pPr>
            <a:endParaRPr lang="en-US" sz="3283">
              <a:solidFill>
                <a:srgbClr val="000000"/>
              </a:solidFill>
              <a:latin typeface="Times New Roman"/>
            </a:endParaRPr>
          </a:p>
          <a:p>
            <a:pPr marL="708888" lvl="1" indent="-354444" algn="just">
              <a:lnSpc>
                <a:spcPts val="3907"/>
              </a:lnSpc>
              <a:buFont typeface="Arial"/>
              <a:buChar char="•"/>
            </a:pPr>
            <a:r>
              <a:rPr lang="en-US" sz="3283">
                <a:solidFill>
                  <a:srgbClr val="000000"/>
                </a:solidFill>
                <a:latin typeface="Times New Roman"/>
              </a:rPr>
              <a:t>Importance of Protecting Data from Unauthorized Access</a:t>
            </a:r>
          </a:p>
          <a:p>
            <a:pPr algn="just">
              <a:lnSpc>
                <a:spcPts val="3907"/>
              </a:lnSpc>
            </a:pPr>
            <a:endParaRPr lang="en-US" sz="3283">
              <a:solidFill>
                <a:srgbClr val="000000"/>
              </a:solidFill>
              <a:latin typeface="Times New Roman"/>
            </a:endParaRPr>
          </a:p>
          <a:p>
            <a:pPr marL="708888" lvl="1" indent="-354444" algn="just">
              <a:lnSpc>
                <a:spcPts val="3907"/>
              </a:lnSpc>
              <a:buFont typeface="Arial"/>
              <a:buChar char="•"/>
            </a:pPr>
            <a:r>
              <a:rPr lang="en-US" sz="3283">
                <a:solidFill>
                  <a:srgbClr val="000000"/>
                </a:solidFill>
                <a:latin typeface="Times New Roman"/>
              </a:rPr>
              <a:t>NLP techniques offer a powerful way to extract sensitive information from documents.</a:t>
            </a:r>
          </a:p>
          <a:p>
            <a:pPr algn="just">
              <a:lnSpc>
                <a:spcPts val="3907"/>
              </a:lnSpc>
            </a:pPr>
            <a:endParaRPr lang="en-US" sz="3283">
              <a:solidFill>
                <a:srgbClr val="000000"/>
              </a:solidFill>
              <a:latin typeface="Times New Roman"/>
            </a:endParaRPr>
          </a:p>
          <a:p>
            <a:pPr marL="708888" lvl="1" indent="-354444" algn="just">
              <a:lnSpc>
                <a:spcPts val="3907"/>
              </a:lnSpc>
              <a:buFont typeface="Arial"/>
              <a:buChar char="•"/>
            </a:pPr>
            <a:r>
              <a:rPr lang="en-US" sz="3283">
                <a:solidFill>
                  <a:srgbClr val="000000"/>
                </a:solidFill>
                <a:latin typeface="Times New Roman"/>
              </a:rPr>
              <a:t>Analyzing text data uncovers insights and identifies personal information.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088290" y="8630496"/>
            <a:ext cx="6111420" cy="0"/>
          </a:xfrm>
          <a:prstGeom prst="line">
            <a:avLst/>
          </a:prstGeom>
          <a:ln w="38100" cap="flat">
            <a:solidFill>
              <a:srgbClr val="000000"/>
            </a:solidFill>
            <a:prstDash val="solid"/>
            <a:headEnd type="none" w="sm" len="sm"/>
            <a:tailEnd type="none" w="sm" len="sm"/>
          </a:ln>
        </p:spPr>
        <p:txBody>
          <a:bodyPr/>
          <a:lstStyle/>
          <a:p>
            <a:endParaRPr lang="en-SG"/>
          </a:p>
        </p:txBody>
      </p:sp>
      <p:grpSp>
        <p:nvGrpSpPr>
          <p:cNvPr id="3" name="Group 3"/>
          <p:cNvGrpSpPr/>
          <p:nvPr/>
        </p:nvGrpSpPr>
        <p:grpSpPr>
          <a:xfrm rot="-10800000">
            <a:off x="15574388" y="-1641732"/>
            <a:ext cx="6103845" cy="5340865"/>
            <a:chOff x="0" y="0"/>
            <a:chExt cx="812800" cy="711200"/>
          </a:xfrm>
        </p:grpSpPr>
        <p:sp>
          <p:nvSpPr>
            <p:cNvPr id="4" name="Freeform 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5" name="TextBox 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6" name="Group 6"/>
          <p:cNvGrpSpPr/>
          <p:nvPr/>
        </p:nvGrpSpPr>
        <p:grpSpPr>
          <a:xfrm rot="-10800000">
            <a:off x="16277009" y="689261"/>
            <a:ext cx="1700198" cy="1487673"/>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8" name="TextBox 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9" name="TextBox 9"/>
          <p:cNvSpPr txBox="1"/>
          <p:nvPr/>
        </p:nvSpPr>
        <p:spPr>
          <a:xfrm>
            <a:off x="1052362" y="592045"/>
            <a:ext cx="9450335" cy="1989328"/>
          </a:xfrm>
          <a:prstGeom prst="rect">
            <a:avLst/>
          </a:prstGeom>
        </p:spPr>
        <p:txBody>
          <a:bodyPr lIns="0" tIns="0" rIns="0" bIns="0" rtlCol="0" anchor="t">
            <a:spAutoFit/>
          </a:bodyPr>
          <a:lstStyle/>
          <a:p>
            <a:pPr>
              <a:lnSpc>
                <a:spcPts val="7615"/>
              </a:lnSpc>
            </a:pPr>
            <a:r>
              <a:rPr lang="en-US" sz="6399">
                <a:solidFill>
                  <a:srgbClr val="000000"/>
                </a:solidFill>
                <a:latin typeface="Poppins Bold"/>
              </a:rPr>
              <a:t>RESEARCH GAP</a:t>
            </a:r>
          </a:p>
          <a:p>
            <a:pPr>
              <a:lnSpc>
                <a:spcPts val="7615"/>
              </a:lnSpc>
            </a:pPr>
            <a:endParaRPr lang="en-US" sz="6399">
              <a:solidFill>
                <a:srgbClr val="000000"/>
              </a:solidFill>
              <a:latin typeface="Poppins Bold"/>
            </a:endParaRPr>
          </a:p>
        </p:txBody>
      </p:sp>
      <p:sp>
        <p:nvSpPr>
          <p:cNvPr id="10" name="Freeform 10"/>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11" name="TextBox 11"/>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12" name="TextBox 12"/>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id="13" name="TextBox 13"/>
          <p:cNvSpPr txBox="1"/>
          <p:nvPr/>
        </p:nvSpPr>
        <p:spPr>
          <a:xfrm>
            <a:off x="3253934" y="2517363"/>
            <a:ext cx="12320454" cy="5287711"/>
          </a:xfrm>
          <a:prstGeom prst="rect">
            <a:avLst/>
          </a:prstGeom>
        </p:spPr>
        <p:txBody>
          <a:bodyPr lIns="0" tIns="0" rIns="0" bIns="0" rtlCol="0" anchor="t">
            <a:spAutoFit/>
          </a:bodyPr>
          <a:lstStyle/>
          <a:p>
            <a:pPr marL="761125" lvl="1" indent="-380563" algn="just">
              <a:lnSpc>
                <a:spcPts val="4195"/>
              </a:lnSpc>
              <a:buFont typeface="Arial"/>
              <a:buChar char="•"/>
            </a:pPr>
            <a:r>
              <a:rPr lang="en-US" sz="3525">
                <a:solidFill>
                  <a:srgbClr val="000000"/>
                </a:solidFill>
                <a:latin typeface="Times New Roman"/>
              </a:rPr>
              <a:t>Existing System using technology without NLP Techniques</a:t>
            </a:r>
          </a:p>
          <a:p>
            <a:pPr algn="just">
              <a:lnSpc>
                <a:spcPts val="4195"/>
              </a:lnSpc>
            </a:pPr>
            <a:endParaRPr lang="en-US" sz="3525">
              <a:solidFill>
                <a:srgbClr val="000000"/>
              </a:solidFill>
              <a:latin typeface="Times New Roman"/>
            </a:endParaRPr>
          </a:p>
          <a:p>
            <a:pPr marL="761125" lvl="1" indent="-380563" algn="just">
              <a:lnSpc>
                <a:spcPts val="4195"/>
              </a:lnSpc>
              <a:buFont typeface="Arial"/>
              <a:buChar char="•"/>
            </a:pPr>
            <a:r>
              <a:rPr lang="en-US" sz="3525">
                <a:solidFill>
                  <a:srgbClr val="000000"/>
                </a:solidFill>
                <a:latin typeface="Times New Roman"/>
              </a:rPr>
              <a:t>Need for Comprehensive Approaches</a:t>
            </a:r>
          </a:p>
          <a:p>
            <a:pPr algn="just">
              <a:lnSpc>
                <a:spcPts val="4195"/>
              </a:lnSpc>
            </a:pPr>
            <a:endParaRPr lang="en-US" sz="3525">
              <a:solidFill>
                <a:srgbClr val="000000"/>
              </a:solidFill>
              <a:latin typeface="Times New Roman"/>
            </a:endParaRPr>
          </a:p>
          <a:p>
            <a:pPr marL="761125" lvl="1" indent="-380563" algn="just">
              <a:lnSpc>
                <a:spcPts val="4195"/>
              </a:lnSpc>
              <a:buFont typeface="Arial"/>
              <a:buChar char="•"/>
            </a:pPr>
            <a:r>
              <a:rPr lang="en-US" sz="3525">
                <a:solidFill>
                  <a:srgbClr val="000000"/>
                </a:solidFill>
                <a:latin typeface="Times New Roman"/>
              </a:rPr>
              <a:t>Challenges with Multilingual Documents</a:t>
            </a:r>
          </a:p>
          <a:p>
            <a:pPr algn="just">
              <a:lnSpc>
                <a:spcPts val="4195"/>
              </a:lnSpc>
            </a:pPr>
            <a:endParaRPr lang="en-US" sz="3525">
              <a:solidFill>
                <a:srgbClr val="000000"/>
              </a:solidFill>
              <a:latin typeface="Times New Roman"/>
            </a:endParaRPr>
          </a:p>
          <a:p>
            <a:pPr marL="761125" lvl="1" indent="-380563" algn="just">
              <a:lnSpc>
                <a:spcPts val="4195"/>
              </a:lnSpc>
              <a:buFont typeface="Arial"/>
              <a:buChar char="•"/>
            </a:pPr>
            <a:r>
              <a:rPr lang="en-US" sz="3525">
                <a:solidFill>
                  <a:srgbClr val="000000"/>
                </a:solidFill>
                <a:latin typeface="Times New Roman"/>
              </a:rPr>
              <a:t>Limitations in Handling Document Formats</a:t>
            </a:r>
          </a:p>
          <a:p>
            <a:pPr algn="just">
              <a:lnSpc>
                <a:spcPts val="4195"/>
              </a:lnSpc>
            </a:pPr>
            <a:endParaRPr lang="en-US" sz="3525">
              <a:solidFill>
                <a:srgbClr val="000000"/>
              </a:solidFill>
              <a:latin typeface="Times New Roman"/>
            </a:endParaRPr>
          </a:p>
          <a:p>
            <a:pPr marL="761125" lvl="1" indent="-380563" algn="just">
              <a:lnSpc>
                <a:spcPts val="4195"/>
              </a:lnSpc>
              <a:buFont typeface="Arial"/>
              <a:buChar char="•"/>
            </a:pPr>
            <a:r>
              <a:rPr lang="en-US" sz="3525">
                <a:solidFill>
                  <a:srgbClr val="000000"/>
                </a:solidFill>
                <a:latin typeface="Times New Roman"/>
              </a:rPr>
              <a:t>The system analyzes the document word by word.</a:t>
            </a:r>
          </a:p>
          <a:p>
            <a:pPr algn="just">
              <a:lnSpc>
                <a:spcPts val="4195"/>
              </a:lnSpc>
            </a:pPr>
            <a:endParaRPr lang="en-US" sz="3525">
              <a:solidFill>
                <a:srgbClr val="000000"/>
              </a:solidFill>
              <a:latin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5943291" y="7774589"/>
            <a:ext cx="2020733" cy="1768142"/>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59411" y="8670103"/>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TextBox 11"/>
          <p:cNvSpPr txBox="1"/>
          <p:nvPr/>
        </p:nvSpPr>
        <p:spPr>
          <a:xfrm>
            <a:off x="1052362" y="592045"/>
            <a:ext cx="9450335" cy="1989328"/>
          </a:xfrm>
          <a:prstGeom prst="rect">
            <a:avLst/>
          </a:prstGeom>
        </p:spPr>
        <p:txBody>
          <a:bodyPr lIns="0" tIns="0" rIns="0" bIns="0" rtlCol="0" anchor="t">
            <a:spAutoFit/>
          </a:bodyPr>
          <a:lstStyle/>
          <a:p>
            <a:pPr>
              <a:lnSpc>
                <a:spcPts val="7615"/>
              </a:lnSpc>
            </a:pPr>
            <a:r>
              <a:rPr lang="en-US" sz="6399">
                <a:solidFill>
                  <a:srgbClr val="000000"/>
                </a:solidFill>
                <a:latin typeface="Poppins Bold"/>
              </a:rPr>
              <a:t>RESEARCH PROBLEM</a:t>
            </a:r>
          </a:p>
          <a:p>
            <a:pPr>
              <a:lnSpc>
                <a:spcPts val="7615"/>
              </a:lnSpc>
            </a:pPr>
            <a:endParaRPr lang="en-US" sz="6399">
              <a:solidFill>
                <a:srgbClr val="000000"/>
              </a:solidFill>
              <a:latin typeface="Poppins Bold"/>
            </a:endParaRPr>
          </a:p>
        </p:txBody>
      </p:sp>
      <p:sp>
        <p:nvSpPr>
          <p:cNvPr id="12" name="Freeform 12"/>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13" name="TextBox 13"/>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14" name="TextBox 14"/>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id="15" name="TextBox 15"/>
          <p:cNvSpPr txBox="1"/>
          <p:nvPr/>
        </p:nvSpPr>
        <p:spPr>
          <a:xfrm>
            <a:off x="2733162" y="2464094"/>
            <a:ext cx="13624894" cy="5282611"/>
          </a:xfrm>
          <a:prstGeom prst="rect">
            <a:avLst/>
          </a:prstGeom>
        </p:spPr>
        <p:txBody>
          <a:bodyPr lIns="0" tIns="0" rIns="0" bIns="0" rtlCol="0" anchor="t">
            <a:spAutoFit/>
          </a:bodyPr>
          <a:lstStyle/>
          <a:p>
            <a:pPr marL="841710" lvl="1" indent="-420855" algn="just">
              <a:lnSpc>
                <a:spcPts val="4639"/>
              </a:lnSpc>
              <a:buFont typeface="Arial"/>
              <a:buChar char="•"/>
            </a:pPr>
            <a:r>
              <a:rPr lang="en-US" sz="3898">
                <a:solidFill>
                  <a:srgbClr val="000000"/>
                </a:solidFill>
                <a:latin typeface="Times New Roman"/>
              </a:rPr>
              <a:t>Difficulty in identifying sensitive information from the uploaded document.</a:t>
            </a:r>
          </a:p>
          <a:p>
            <a:pPr algn="just">
              <a:lnSpc>
                <a:spcPts val="4639"/>
              </a:lnSpc>
            </a:pPr>
            <a:endParaRPr lang="en-US" sz="3898">
              <a:solidFill>
                <a:srgbClr val="000000"/>
              </a:solidFill>
              <a:latin typeface="Times New Roman"/>
            </a:endParaRPr>
          </a:p>
          <a:p>
            <a:pPr marL="841710" lvl="1" indent="-420855" algn="just">
              <a:lnSpc>
                <a:spcPts val="4639"/>
              </a:lnSpc>
              <a:buFont typeface="Arial"/>
              <a:buChar char="•"/>
            </a:pPr>
            <a:r>
              <a:rPr lang="en-US" sz="3898">
                <a:solidFill>
                  <a:srgbClr val="000000"/>
                </a:solidFill>
                <a:latin typeface="Times New Roman"/>
              </a:rPr>
              <a:t>Advancements in NLP will drive improved accuracy and efficiency in sensitive information extraction.</a:t>
            </a:r>
          </a:p>
          <a:p>
            <a:pPr algn="just">
              <a:lnSpc>
                <a:spcPts val="4639"/>
              </a:lnSpc>
            </a:pPr>
            <a:endParaRPr lang="en-US" sz="3898">
              <a:solidFill>
                <a:srgbClr val="000000"/>
              </a:solidFill>
              <a:latin typeface="Times New Roman"/>
            </a:endParaRPr>
          </a:p>
          <a:p>
            <a:pPr marL="841710" lvl="1" indent="-420855" algn="just">
              <a:lnSpc>
                <a:spcPts val="4639"/>
              </a:lnSpc>
              <a:buFont typeface="Arial"/>
              <a:buChar char="•"/>
            </a:pPr>
            <a:r>
              <a:rPr lang="en-US" sz="3898">
                <a:solidFill>
                  <a:srgbClr val="000000"/>
                </a:solidFill>
                <a:latin typeface="Times New Roman"/>
              </a:rPr>
              <a:t>Provide an awareness message or alert to users, notifying them about sensitive information.</a:t>
            </a:r>
          </a:p>
          <a:p>
            <a:pPr algn="just">
              <a:lnSpc>
                <a:spcPts val="4639"/>
              </a:lnSpc>
            </a:pPr>
            <a:endParaRPr lang="en-US" sz="3898">
              <a:solidFill>
                <a:srgbClr val="000000"/>
              </a:solidFill>
              <a:latin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5943291" y="7774589"/>
            <a:ext cx="2020733" cy="1768142"/>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59411" y="8670103"/>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12" name="TextBox 12"/>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13" name="TextBox 13"/>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id="14" name="AutoShape 14"/>
          <p:cNvSpPr/>
          <p:nvPr/>
        </p:nvSpPr>
        <p:spPr>
          <a:xfrm flipH="1" flipV="1">
            <a:off x="9182426" y="3142812"/>
            <a:ext cx="0" cy="3999580"/>
          </a:xfrm>
          <a:prstGeom prst="line">
            <a:avLst/>
          </a:prstGeom>
          <a:ln w="28575" cap="flat">
            <a:solidFill>
              <a:srgbClr val="000000"/>
            </a:solidFill>
            <a:prstDash val="lgDash"/>
            <a:headEnd type="none" w="sm" len="sm"/>
            <a:tailEnd type="none" w="sm" len="sm"/>
          </a:ln>
        </p:spPr>
        <p:txBody>
          <a:bodyPr/>
          <a:lstStyle/>
          <a:p>
            <a:endParaRPr lang="en-SG"/>
          </a:p>
        </p:txBody>
      </p:sp>
      <p:grpSp>
        <p:nvGrpSpPr>
          <p:cNvPr id="15" name="Group 15"/>
          <p:cNvGrpSpPr/>
          <p:nvPr/>
        </p:nvGrpSpPr>
        <p:grpSpPr>
          <a:xfrm>
            <a:off x="8334041" y="4275132"/>
            <a:ext cx="1668196" cy="1668196"/>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17" name="TextBox 17"/>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18" name="Group 18"/>
          <p:cNvGrpSpPr/>
          <p:nvPr/>
        </p:nvGrpSpPr>
        <p:grpSpPr>
          <a:xfrm>
            <a:off x="8528834" y="1795078"/>
            <a:ext cx="1347734" cy="1347734"/>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20" name="TextBox 20"/>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21" name="Group 21"/>
          <p:cNvGrpSpPr/>
          <p:nvPr/>
        </p:nvGrpSpPr>
        <p:grpSpPr>
          <a:xfrm>
            <a:off x="8528834" y="6982123"/>
            <a:ext cx="1347734" cy="1347734"/>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23" name="TextBox 23"/>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sp>
        <p:nvSpPr>
          <p:cNvPr id="24" name="Freeform 24"/>
          <p:cNvSpPr/>
          <p:nvPr/>
        </p:nvSpPr>
        <p:spPr>
          <a:xfrm>
            <a:off x="8661938" y="4622114"/>
            <a:ext cx="1040976" cy="1040976"/>
          </a:xfrm>
          <a:custGeom>
            <a:avLst/>
            <a:gdLst/>
            <a:ahLst/>
            <a:cxnLst/>
            <a:rect l="l" t="t" r="r" b="b"/>
            <a:pathLst>
              <a:path w="1040976" h="1040976">
                <a:moveTo>
                  <a:pt x="0" y="0"/>
                </a:moveTo>
                <a:lnTo>
                  <a:pt x="1040977" y="0"/>
                </a:lnTo>
                <a:lnTo>
                  <a:pt x="1040977" y="1040976"/>
                </a:lnTo>
                <a:lnTo>
                  <a:pt x="0" y="10409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G"/>
          </a:p>
        </p:txBody>
      </p:sp>
      <p:sp>
        <p:nvSpPr>
          <p:cNvPr id="25" name="Freeform 25"/>
          <p:cNvSpPr/>
          <p:nvPr/>
        </p:nvSpPr>
        <p:spPr>
          <a:xfrm>
            <a:off x="8828192" y="2153233"/>
            <a:ext cx="708470" cy="631424"/>
          </a:xfrm>
          <a:custGeom>
            <a:avLst/>
            <a:gdLst/>
            <a:ahLst/>
            <a:cxnLst/>
            <a:rect l="l" t="t" r="r" b="b"/>
            <a:pathLst>
              <a:path w="708470" h="631424">
                <a:moveTo>
                  <a:pt x="0" y="0"/>
                </a:moveTo>
                <a:lnTo>
                  <a:pt x="708469" y="0"/>
                </a:lnTo>
                <a:lnTo>
                  <a:pt x="708469" y="631424"/>
                </a:lnTo>
                <a:lnTo>
                  <a:pt x="0" y="6314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G"/>
          </a:p>
        </p:txBody>
      </p:sp>
      <p:sp>
        <p:nvSpPr>
          <p:cNvPr id="26" name="Freeform 26"/>
          <p:cNvSpPr/>
          <p:nvPr/>
        </p:nvSpPr>
        <p:spPr>
          <a:xfrm>
            <a:off x="8774847" y="7248411"/>
            <a:ext cx="815159" cy="815159"/>
          </a:xfrm>
          <a:custGeom>
            <a:avLst/>
            <a:gdLst/>
            <a:ahLst/>
            <a:cxnLst/>
            <a:rect l="l" t="t" r="r" b="b"/>
            <a:pathLst>
              <a:path w="815159" h="815159">
                <a:moveTo>
                  <a:pt x="0" y="0"/>
                </a:moveTo>
                <a:lnTo>
                  <a:pt x="815159" y="0"/>
                </a:lnTo>
                <a:lnTo>
                  <a:pt x="815159" y="815159"/>
                </a:lnTo>
                <a:lnTo>
                  <a:pt x="0" y="8151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G"/>
          </a:p>
        </p:txBody>
      </p:sp>
      <p:sp>
        <p:nvSpPr>
          <p:cNvPr id="27" name="TextBox 27"/>
          <p:cNvSpPr txBox="1"/>
          <p:nvPr/>
        </p:nvSpPr>
        <p:spPr>
          <a:xfrm>
            <a:off x="10432170" y="1723553"/>
            <a:ext cx="3280765" cy="509905"/>
          </a:xfrm>
          <a:prstGeom prst="rect">
            <a:avLst/>
          </a:prstGeom>
        </p:spPr>
        <p:txBody>
          <a:bodyPr lIns="0" tIns="0" rIns="0" bIns="0" rtlCol="0" anchor="t">
            <a:spAutoFit/>
          </a:bodyPr>
          <a:lstStyle/>
          <a:p>
            <a:pPr>
              <a:lnSpc>
                <a:spcPts val="3919"/>
              </a:lnSpc>
            </a:pPr>
            <a:r>
              <a:rPr lang="en-US" sz="2799">
                <a:solidFill>
                  <a:srgbClr val="000000"/>
                </a:solidFill>
                <a:latin typeface="Poppins Bold"/>
              </a:rPr>
              <a:t>Sub-Objectives</a:t>
            </a:r>
          </a:p>
        </p:txBody>
      </p:sp>
      <p:sp>
        <p:nvSpPr>
          <p:cNvPr id="28" name="TextBox 28"/>
          <p:cNvSpPr txBox="1"/>
          <p:nvPr/>
        </p:nvSpPr>
        <p:spPr>
          <a:xfrm>
            <a:off x="4935049" y="6472219"/>
            <a:ext cx="3376506" cy="509905"/>
          </a:xfrm>
          <a:prstGeom prst="rect">
            <a:avLst/>
          </a:prstGeom>
        </p:spPr>
        <p:txBody>
          <a:bodyPr lIns="0" tIns="0" rIns="0" bIns="0" rtlCol="0" anchor="t">
            <a:spAutoFit/>
          </a:bodyPr>
          <a:lstStyle/>
          <a:p>
            <a:pPr algn="r">
              <a:lnSpc>
                <a:spcPts val="3920"/>
              </a:lnSpc>
            </a:pPr>
            <a:r>
              <a:rPr lang="en-US" sz="2800">
                <a:solidFill>
                  <a:srgbClr val="000000"/>
                </a:solidFill>
                <a:latin typeface="Poppins Bold"/>
              </a:rPr>
              <a:t>Main Objective</a:t>
            </a:r>
          </a:p>
        </p:txBody>
      </p:sp>
      <p:sp>
        <p:nvSpPr>
          <p:cNvPr id="29" name="TextBox 29"/>
          <p:cNvSpPr txBox="1"/>
          <p:nvPr/>
        </p:nvSpPr>
        <p:spPr>
          <a:xfrm>
            <a:off x="1186032" y="7199584"/>
            <a:ext cx="7125523" cy="1469883"/>
          </a:xfrm>
          <a:prstGeom prst="rect">
            <a:avLst/>
          </a:prstGeom>
        </p:spPr>
        <p:txBody>
          <a:bodyPr lIns="0" tIns="0" rIns="0" bIns="0" rtlCol="0" anchor="t">
            <a:spAutoFit/>
          </a:bodyPr>
          <a:lstStyle/>
          <a:p>
            <a:pPr marL="515529" lvl="1" indent="-257764" algn="just">
              <a:lnSpc>
                <a:spcPts val="2841"/>
              </a:lnSpc>
              <a:buFont typeface="Arial"/>
              <a:buChar char="•"/>
            </a:pPr>
            <a:r>
              <a:rPr lang="en-US" sz="2387">
                <a:solidFill>
                  <a:srgbClr val="000000"/>
                </a:solidFill>
                <a:latin typeface="Times New Roman"/>
              </a:rPr>
              <a:t>To develop an intelligent system that raises user awareness about sensitive information in documents and alerts them appropriately.</a:t>
            </a:r>
          </a:p>
          <a:p>
            <a:pPr algn="just">
              <a:lnSpc>
                <a:spcPts val="2841"/>
              </a:lnSpc>
            </a:pPr>
            <a:endParaRPr lang="en-US" sz="2387">
              <a:solidFill>
                <a:srgbClr val="000000"/>
              </a:solidFill>
              <a:latin typeface="Times New Roman"/>
            </a:endParaRPr>
          </a:p>
        </p:txBody>
      </p:sp>
      <p:sp>
        <p:nvSpPr>
          <p:cNvPr id="30" name="TextBox 30"/>
          <p:cNvSpPr txBox="1"/>
          <p:nvPr/>
        </p:nvSpPr>
        <p:spPr>
          <a:xfrm>
            <a:off x="10299313" y="2616240"/>
            <a:ext cx="7228622" cy="2850627"/>
          </a:xfrm>
          <a:prstGeom prst="rect">
            <a:avLst/>
          </a:prstGeom>
        </p:spPr>
        <p:txBody>
          <a:bodyPr lIns="0" tIns="0" rIns="0" bIns="0" rtlCol="0" anchor="t">
            <a:spAutoFit/>
          </a:bodyPr>
          <a:lstStyle/>
          <a:p>
            <a:pPr marL="450760" lvl="1" indent="-225380" algn="just">
              <a:lnSpc>
                <a:spcPts val="2484"/>
              </a:lnSpc>
              <a:buFont typeface="Arial"/>
              <a:buChar char="•"/>
            </a:pPr>
            <a:r>
              <a:rPr lang="en-US" sz="2087">
                <a:solidFill>
                  <a:srgbClr val="000000"/>
                </a:solidFill>
                <a:latin typeface="Poppins"/>
              </a:rPr>
              <a:t>Implementing Natural Language Processing (NLP) techniques to analyze documents.</a:t>
            </a:r>
          </a:p>
          <a:p>
            <a:pPr algn="just">
              <a:lnSpc>
                <a:spcPts val="2484"/>
              </a:lnSpc>
            </a:pPr>
            <a:endParaRPr lang="en-US" sz="2087">
              <a:solidFill>
                <a:srgbClr val="000000"/>
              </a:solidFill>
              <a:latin typeface="Poppins"/>
            </a:endParaRPr>
          </a:p>
          <a:p>
            <a:pPr marL="450760" lvl="1" indent="-225380" algn="just">
              <a:lnSpc>
                <a:spcPts val="2484"/>
              </a:lnSpc>
              <a:buFont typeface="Arial"/>
              <a:buChar char="•"/>
            </a:pPr>
            <a:r>
              <a:rPr lang="en-US" sz="2087">
                <a:solidFill>
                  <a:srgbClr val="000000"/>
                </a:solidFill>
                <a:latin typeface="Poppins"/>
              </a:rPr>
              <a:t>Ensuring the system's accuracy in identifying and flagging sensitive information.</a:t>
            </a:r>
          </a:p>
          <a:p>
            <a:pPr algn="just">
              <a:lnSpc>
                <a:spcPts val="2484"/>
              </a:lnSpc>
            </a:pPr>
            <a:endParaRPr lang="en-US" sz="2087">
              <a:solidFill>
                <a:srgbClr val="000000"/>
              </a:solidFill>
              <a:latin typeface="Poppins"/>
            </a:endParaRPr>
          </a:p>
          <a:p>
            <a:pPr marL="450760" lvl="1" indent="-225380" algn="just">
              <a:lnSpc>
                <a:spcPts val="2484"/>
              </a:lnSpc>
              <a:buFont typeface="Arial"/>
              <a:buChar char="•"/>
            </a:pPr>
            <a:r>
              <a:rPr lang="en-US" sz="2087">
                <a:solidFill>
                  <a:srgbClr val="000000"/>
                </a:solidFill>
                <a:latin typeface="Poppins"/>
              </a:rPr>
              <a:t>Providing user-friendly interfaces for efficient interaction and understanding of alerts.</a:t>
            </a:r>
          </a:p>
          <a:p>
            <a:pPr algn="just">
              <a:lnSpc>
                <a:spcPts val="2484"/>
              </a:lnSpc>
            </a:pPr>
            <a:endParaRPr lang="en-US" sz="2087">
              <a:solidFill>
                <a:srgbClr val="000000"/>
              </a:solidFill>
              <a:latin typeface="Poppins"/>
            </a:endParaRPr>
          </a:p>
        </p:txBody>
      </p:sp>
      <p:sp>
        <p:nvSpPr>
          <p:cNvPr id="31" name="TextBox 31"/>
          <p:cNvSpPr txBox="1"/>
          <p:nvPr/>
        </p:nvSpPr>
        <p:spPr>
          <a:xfrm>
            <a:off x="1028700" y="971550"/>
            <a:ext cx="5836419"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OBJECTIVE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307666" y="6066951"/>
            <a:ext cx="7672669" cy="0"/>
          </a:xfrm>
          <a:prstGeom prst="line">
            <a:avLst/>
          </a:prstGeom>
          <a:ln w="38100" cap="flat">
            <a:solidFill>
              <a:srgbClr val="000000"/>
            </a:solidFill>
            <a:prstDash val="solid"/>
            <a:headEnd type="none" w="sm" len="sm"/>
            <a:tailEnd type="none" w="sm" len="sm"/>
          </a:ln>
        </p:spPr>
        <p:txBody>
          <a:bodyPr/>
          <a:lstStyle/>
          <a:p>
            <a:endParaRPr lang="en-SG"/>
          </a:p>
        </p:txBody>
      </p:sp>
      <p:grpSp>
        <p:nvGrpSpPr>
          <p:cNvPr id="3" name="Group 3"/>
          <p:cNvGrpSpPr/>
          <p:nvPr/>
        </p:nvGrpSpPr>
        <p:grpSpPr>
          <a:xfrm rot="-10800000">
            <a:off x="-3067113" y="-179028"/>
            <a:ext cx="6103845" cy="5340865"/>
            <a:chOff x="0" y="0"/>
            <a:chExt cx="812800" cy="711200"/>
          </a:xfrm>
        </p:grpSpPr>
        <p:sp>
          <p:nvSpPr>
            <p:cNvPr id="4" name="Freeform 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5" name="TextBox 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6" name="Group 6"/>
          <p:cNvGrpSpPr/>
          <p:nvPr/>
        </p:nvGrpSpPr>
        <p:grpSpPr>
          <a:xfrm>
            <a:off x="16721430" y="701820"/>
            <a:ext cx="3114134" cy="2724867"/>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alpha val="87843"/>
              </a:srgbClr>
            </a:solidFill>
          </p:spPr>
          <p:txBody>
            <a:bodyPr/>
            <a:lstStyle/>
            <a:p>
              <a:endParaRPr lang="en-SG"/>
            </a:p>
          </p:txBody>
        </p:sp>
        <p:sp>
          <p:nvSpPr>
            <p:cNvPr id="8" name="TextBox 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9" name="Group 9"/>
          <p:cNvGrpSpPr/>
          <p:nvPr/>
        </p:nvGrpSpPr>
        <p:grpSpPr>
          <a:xfrm rot="-10800000">
            <a:off x="16721430" y="3347730"/>
            <a:ext cx="3085910" cy="2700171"/>
            <a:chOff x="0" y="0"/>
            <a:chExt cx="812800" cy="711200"/>
          </a:xfrm>
        </p:grpSpPr>
        <p:sp>
          <p:nvSpPr>
            <p:cNvPr id="10" name="Freeform 1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1" name="TextBox 11"/>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2" name="Group 12"/>
          <p:cNvGrpSpPr/>
          <p:nvPr/>
        </p:nvGrpSpPr>
        <p:grpSpPr>
          <a:xfrm rot="-10800000">
            <a:off x="14738797" y="-179028"/>
            <a:ext cx="4041467" cy="3536283"/>
            <a:chOff x="0" y="0"/>
            <a:chExt cx="812800" cy="711200"/>
          </a:xfrm>
        </p:grpSpPr>
        <p:sp>
          <p:nvSpPr>
            <p:cNvPr id="13" name="Freeform 1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4" name="TextBox 1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5" name="Group 15"/>
          <p:cNvGrpSpPr/>
          <p:nvPr/>
        </p:nvGrpSpPr>
        <p:grpSpPr>
          <a:xfrm>
            <a:off x="844545" y="701820"/>
            <a:ext cx="2020733" cy="1768142"/>
            <a:chOff x="0" y="0"/>
            <a:chExt cx="812800" cy="711200"/>
          </a:xfrm>
        </p:grpSpPr>
        <p:sp>
          <p:nvSpPr>
            <p:cNvPr id="16" name="Freeform 1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7" name="TextBox 1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8" name="Group 18"/>
          <p:cNvGrpSpPr/>
          <p:nvPr/>
        </p:nvGrpSpPr>
        <p:grpSpPr>
          <a:xfrm rot="-10800000">
            <a:off x="15255224" y="7962960"/>
            <a:ext cx="2020733" cy="1768142"/>
            <a:chOff x="0" y="0"/>
            <a:chExt cx="812800" cy="711200"/>
          </a:xfrm>
        </p:grpSpPr>
        <p:sp>
          <p:nvSpPr>
            <p:cNvPr id="19" name="Freeform 1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20" name="TextBox 2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1" name="Group 21"/>
          <p:cNvGrpSpPr/>
          <p:nvPr/>
        </p:nvGrpSpPr>
        <p:grpSpPr>
          <a:xfrm rot="-10800000">
            <a:off x="2039445" y="716487"/>
            <a:ext cx="997288" cy="872627"/>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23" name="TextBox 2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4" name="Group 24"/>
          <p:cNvGrpSpPr/>
          <p:nvPr/>
        </p:nvGrpSpPr>
        <p:grpSpPr>
          <a:xfrm>
            <a:off x="15171344" y="8858475"/>
            <a:ext cx="997288" cy="872627"/>
            <a:chOff x="0" y="0"/>
            <a:chExt cx="812800" cy="711200"/>
          </a:xfrm>
        </p:grpSpPr>
        <p:sp>
          <p:nvSpPr>
            <p:cNvPr id="25" name="Freeform 2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26" name="TextBox 2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7" name="TextBox 27"/>
          <p:cNvSpPr txBox="1"/>
          <p:nvPr/>
        </p:nvSpPr>
        <p:spPr>
          <a:xfrm>
            <a:off x="5952235" y="4427827"/>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METHODOLOGY</a:t>
            </a:r>
          </a:p>
        </p:txBody>
      </p:sp>
      <p:sp>
        <p:nvSpPr>
          <p:cNvPr id="28" name="Freeform 28"/>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29" name="TextBox 29"/>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30" name="TextBox 30"/>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IT20637828 | Fayas ACM  |  TMP-2023-24-082</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574388"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3051923" y="-1398002"/>
            <a:ext cx="6103845" cy="5340865"/>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rot="-10800000">
            <a:off x="16277009" y="689261"/>
            <a:ext cx="1700198" cy="1487673"/>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1" name="Group 11"/>
          <p:cNvGrpSpPr/>
          <p:nvPr/>
        </p:nvGrpSpPr>
        <p:grpSpPr>
          <a:xfrm rot="-10800000">
            <a:off x="364226" y="689261"/>
            <a:ext cx="1700198" cy="1487673"/>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3" name="TextBox 1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15876885" y="1304307"/>
            <a:ext cx="997288" cy="872627"/>
            <a:chOff x="0" y="0"/>
            <a:chExt cx="812800" cy="711200"/>
          </a:xfrm>
        </p:grpSpPr>
        <p:sp>
          <p:nvSpPr>
            <p:cNvPr id="15" name="Freeform 1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6" name="TextBox 1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1411866" y="1304307"/>
            <a:ext cx="997288" cy="872627"/>
            <a:chOff x="0" y="0"/>
            <a:chExt cx="812800" cy="711200"/>
          </a:xfrm>
        </p:grpSpPr>
        <p:sp>
          <p:nvSpPr>
            <p:cNvPr id="18" name="Freeform 1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9" name="TextBox 1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0" name="Freeform 20"/>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21" name="Freeform 21"/>
          <p:cNvSpPr/>
          <p:nvPr/>
        </p:nvSpPr>
        <p:spPr>
          <a:xfrm>
            <a:off x="4589738" y="1740621"/>
            <a:ext cx="9106563" cy="7892354"/>
          </a:xfrm>
          <a:custGeom>
            <a:avLst/>
            <a:gdLst/>
            <a:ahLst/>
            <a:cxnLst/>
            <a:rect l="l" t="t" r="r" b="b"/>
            <a:pathLst>
              <a:path w="9106563" h="7892354">
                <a:moveTo>
                  <a:pt x="0" y="0"/>
                </a:moveTo>
                <a:lnTo>
                  <a:pt x="9106563" y="0"/>
                </a:lnTo>
                <a:lnTo>
                  <a:pt x="9106563" y="7892354"/>
                </a:lnTo>
                <a:lnTo>
                  <a:pt x="0" y="7892354"/>
                </a:lnTo>
                <a:lnTo>
                  <a:pt x="0" y="0"/>
                </a:lnTo>
                <a:close/>
              </a:path>
            </a:pathLst>
          </a:custGeom>
          <a:blipFill>
            <a:blip r:embed="rId3"/>
            <a:stretch>
              <a:fillRect/>
            </a:stretch>
          </a:blipFill>
        </p:spPr>
        <p:txBody>
          <a:bodyPr/>
          <a:lstStyle/>
          <a:p>
            <a:endParaRPr lang="en-SG"/>
          </a:p>
        </p:txBody>
      </p:sp>
      <p:sp>
        <p:nvSpPr>
          <p:cNvPr id="22" name="TextBox 22"/>
          <p:cNvSpPr txBox="1"/>
          <p:nvPr/>
        </p:nvSpPr>
        <p:spPr>
          <a:xfrm>
            <a:off x="4683688" y="392668"/>
            <a:ext cx="8616166" cy="1702374"/>
          </a:xfrm>
          <a:prstGeom prst="rect">
            <a:avLst/>
          </a:prstGeom>
        </p:spPr>
        <p:txBody>
          <a:bodyPr lIns="0" tIns="0" rIns="0" bIns="0" rtlCol="0" anchor="t">
            <a:spAutoFit/>
          </a:bodyPr>
          <a:lstStyle/>
          <a:p>
            <a:pPr algn="ctr">
              <a:lnSpc>
                <a:spcPts val="7615"/>
              </a:lnSpc>
            </a:pPr>
            <a:r>
              <a:rPr lang="en-US" sz="6399">
                <a:solidFill>
                  <a:srgbClr val="000000"/>
                </a:solidFill>
                <a:latin typeface="Poppins Bold"/>
              </a:rPr>
              <a:t>SYSTEM DIAGRAM</a:t>
            </a:r>
          </a:p>
          <a:p>
            <a:pPr algn="ctr">
              <a:lnSpc>
                <a:spcPts val="5359"/>
              </a:lnSpc>
            </a:pPr>
            <a:endParaRPr lang="en-US" sz="6399">
              <a:solidFill>
                <a:srgbClr val="000000"/>
              </a:solidFill>
              <a:latin typeface="Poppins Bold"/>
            </a:endParaRPr>
          </a:p>
        </p:txBody>
      </p:sp>
      <p:sp>
        <p:nvSpPr>
          <p:cNvPr id="23" name="TextBox 23"/>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24" name="TextBox 24"/>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IT20637828 | Fayas ACM  |  TMP-2023-24-082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694524" y="-1172029"/>
            <a:ext cx="7422957" cy="6427946"/>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t="-7739" b="-7739"/>
              </a:stretch>
            </a:blipFill>
          </p:spPr>
          <p:txBody>
            <a:bodyPr/>
            <a:lstStyle/>
            <a:p>
              <a:endParaRPr lang="en-SG"/>
            </a:p>
          </p:txBody>
        </p:sp>
      </p:grpSp>
      <p:grpSp>
        <p:nvGrpSpPr>
          <p:cNvPr id="4" name="Group 4"/>
          <p:cNvGrpSpPr>
            <a:grpSpLocks noChangeAspect="1"/>
          </p:cNvGrpSpPr>
          <p:nvPr/>
        </p:nvGrpSpPr>
        <p:grpSpPr>
          <a:xfrm>
            <a:off x="8755212" y="2475477"/>
            <a:ext cx="5317090" cy="4604361"/>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24787" r="-24787"/>
              </a:stretch>
            </a:blipFill>
          </p:spPr>
          <p:txBody>
            <a:bodyPr/>
            <a:lstStyle/>
            <a:p>
              <a:endParaRPr lang="en-SG"/>
            </a:p>
          </p:txBody>
        </p:sp>
      </p:grpSp>
      <p:grpSp>
        <p:nvGrpSpPr>
          <p:cNvPr id="6" name="Group 6"/>
          <p:cNvGrpSpPr>
            <a:grpSpLocks noChangeAspect="1"/>
          </p:cNvGrpSpPr>
          <p:nvPr/>
        </p:nvGrpSpPr>
        <p:grpSpPr>
          <a:xfrm>
            <a:off x="12438693" y="5255917"/>
            <a:ext cx="5317090" cy="4604361"/>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25355" r="-25355"/>
              </a:stretch>
            </a:blipFill>
          </p:spPr>
          <p:txBody>
            <a:bodyPr/>
            <a:lstStyle/>
            <a:p>
              <a:endParaRPr lang="en-SG"/>
            </a:p>
          </p:txBody>
        </p:sp>
      </p:grpSp>
      <p:grpSp>
        <p:nvGrpSpPr>
          <p:cNvPr id="8" name="Group 8"/>
          <p:cNvGrpSpPr/>
          <p:nvPr/>
        </p:nvGrpSpPr>
        <p:grpSpPr>
          <a:xfrm>
            <a:off x="1028700" y="2985219"/>
            <a:ext cx="971650" cy="971650"/>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10" name="TextBox 10"/>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11" name="Group 11"/>
          <p:cNvGrpSpPr/>
          <p:nvPr/>
        </p:nvGrpSpPr>
        <p:grpSpPr>
          <a:xfrm>
            <a:off x="1028700" y="5181009"/>
            <a:ext cx="971650" cy="971650"/>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13" name="TextBox 13"/>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1028700" y="7378112"/>
            <a:ext cx="971650" cy="971650"/>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16" name="TextBox 16"/>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sp>
        <p:nvSpPr>
          <p:cNvPr id="17" name="TextBox 17"/>
          <p:cNvSpPr txBox="1"/>
          <p:nvPr/>
        </p:nvSpPr>
        <p:spPr>
          <a:xfrm>
            <a:off x="2761407" y="9285841"/>
            <a:ext cx="5622717" cy="360161"/>
          </a:xfrm>
          <a:prstGeom prst="rect">
            <a:avLst/>
          </a:prstGeom>
        </p:spPr>
        <p:txBody>
          <a:bodyPr lIns="0" tIns="0" rIns="0" bIns="0" rtlCol="0" anchor="t">
            <a:spAutoFit/>
          </a:bodyPr>
          <a:lstStyle/>
          <a:p>
            <a:pPr>
              <a:lnSpc>
                <a:spcPts val="2683"/>
              </a:lnSpc>
            </a:pPr>
            <a:r>
              <a:rPr lang="en-US" sz="2254">
                <a:solidFill>
                  <a:srgbClr val="000000"/>
                </a:solidFill>
                <a:latin typeface="Poppins"/>
              </a:rPr>
              <a:t>Python</a:t>
            </a:r>
          </a:p>
        </p:txBody>
      </p:sp>
      <p:grpSp>
        <p:nvGrpSpPr>
          <p:cNvPr id="18" name="Group 18"/>
          <p:cNvGrpSpPr/>
          <p:nvPr/>
        </p:nvGrpSpPr>
        <p:grpSpPr>
          <a:xfrm>
            <a:off x="16505097" y="3202928"/>
            <a:ext cx="2815893" cy="2463906"/>
            <a:chOff x="0" y="0"/>
            <a:chExt cx="812800" cy="711200"/>
          </a:xfrm>
        </p:grpSpPr>
        <p:sp>
          <p:nvSpPr>
            <p:cNvPr id="19" name="Freeform 1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alpha val="87843"/>
              </a:srgbClr>
            </a:solidFill>
          </p:spPr>
          <p:txBody>
            <a:bodyPr/>
            <a:lstStyle/>
            <a:p>
              <a:endParaRPr lang="en-SG"/>
            </a:p>
          </p:txBody>
        </p:sp>
        <p:sp>
          <p:nvSpPr>
            <p:cNvPr id="20" name="TextBox 2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1" name="Group 21"/>
          <p:cNvGrpSpPr/>
          <p:nvPr/>
        </p:nvGrpSpPr>
        <p:grpSpPr>
          <a:xfrm>
            <a:off x="12135337" y="1169975"/>
            <a:ext cx="1161687" cy="1016476"/>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alpha val="87843"/>
              </a:srgbClr>
            </a:solidFill>
          </p:spPr>
          <p:txBody>
            <a:bodyPr/>
            <a:lstStyle/>
            <a:p>
              <a:endParaRPr lang="en-SG"/>
            </a:p>
          </p:txBody>
        </p:sp>
        <p:sp>
          <p:nvSpPr>
            <p:cNvPr id="23" name="TextBox 2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4" name="Group 24"/>
          <p:cNvGrpSpPr/>
          <p:nvPr/>
        </p:nvGrpSpPr>
        <p:grpSpPr>
          <a:xfrm rot="-10800000">
            <a:off x="16513788" y="5666834"/>
            <a:ext cx="2815893" cy="2463906"/>
            <a:chOff x="0" y="0"/>
            <a:chExt cx="812800" cy="711200"/>
          </a:xfrm>
        </p:grpSpPr>
        <p:sp>
          <p:nvSpPr>
            <p:cNvPr id="25" name="Freeform 2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26" name="TextBox 2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7" name="Group 27"/>
          <p:cNvGrpSpPr/>
          <p:nvPr/>
        </p:nvGrpSpPr>
        <p:grpSpPr>
          <a:xfrm rot="-10800000">
            <a:off x="12138922" y="2186452"/>
            <a:ext cx="1161687" cy="1016476"/>
            <a:chOff x="0" y="0"/>
            <a:chExt cx="812800" cy="711200"/>
          </a:xfrm>
        </p:grpSpPr>
        <p:sp>
          <p:nvSpPr>
            <p:cNvPr id="28" name="Freeform 2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29" name="TextBox 2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30" name="Freeform 30"/>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5"/>
            <a:stretch>
              <a:fillRect/>
            </a:stretch>
          </a:blipFill>
        </p:spPr>
        <p:txBody>
          <a:bodyPr/>
          <a:lstStyle/>
          <a:p>
            <a:endParaRPr lang="en-SG"/>
          </a:p>
        </p:txBody>
      </p:sp>
      <p:sp>
        <p:nvSpPr>
          <p:cNvPr id="31" name="TextBox 31"/>
          <p:cNvSpPr txBox="1"/>
          <p:nvPr/>
        </p:nvSpPr>
        <p:spPr>
          <a:xfrm>
            <a:off x="2043610" y="5069474"/>
            <a:ext cx="6138813" cy="1099470"/>
          </a:xfrm>
          <a:prstGeom prst="rect">
            <a:avLst/>
          </a:prstGeom>
        </p:spPr>
        <p:txBody>
          <a:bodyPr lIns="0" tIns="0" rIns="0" bIns="0" rtlCol="0" anchor="t">
            <a:spAutoFit/>
          </a:bodyPr>
          <a:lstStyle/>
          <a:p>
            <a:pPr>
              <a:lnSpc>
                <a:spcPts val="4308"/>
              </a:lnSpc>
            </a:pPr>
            <a:r>
              <a:rPr lang="en-US" sz="3077">
                <a:solidFill>
                  <a:srgbClr val="000000"/>
                </a:solidFill>
                <a:latin typeface="Poppins Bold"/>
              </a:rPr>
              <a:t>Programming languages</a:t>
            </a:r>
          </a:p>
          <a:p>
            <a:pPr>
              <a:lnSpc>
                <a:spcPts val="4308"/>
              </a:lnSpc>
            </a:pPr>
            <a:endParaRPr lang="en-US" sz="3077">
              <a:solidFill>
                <a:srgbClr val="000000"/>
              </a:solidFill>
              <a:latin typeface="Poppins Bold"/>
            </a:endParaRPr>
          </a:p>
        </p:txBody>
      </p:sp>
      <p:sp>
        <p:nvSpPr>
          <p:cNvPr id="32" name="TextBox 32"/>
          <p:cNvSpPr txBox="1"/>
          <p:nvPr/>
        </p:nvSpPr>
        <p:spPr>
          <a:xfrm>
            <a:off x="2043610" y="7197798"/>
            <a:ext cx="3734853" cy="558273"/>
          </a:xfrm>
          <a:prstGeom prst="rect">
            <a:avLst/>
          </a:prstGeom>
        </p:spPr>
        <p:txBody>
          <a:bodyPr lIns="0" tIns="0" rIns="0" bIns="0" rtlCol="0" anchor="t">
            <a:spAutoFit/>
          </a:bodyPr>
          <a:lstStyle/>
          <a:p>
            <a:pPr>
              <a:lnSpc>
                <a:spcPts val="4308"/>
              </a:lnSpc>
            </a:pPr>
            <a:r>
              <a:rPr lang="en-US" sz="3077">
                <a:solidFill>
                  <a:srgbClr val="000000"/>
                </a:solidFill>
                <a:latin typeface="Poppins Bold"/>
              </a:rPr>
              <a:t>Tools</a:t>
            </a:r>
          </a:p>
        </p:txBody>
      </p:sp>
      <p:sp>
        <p:nvSpPr>
          <p:cNvPr id="33" name="TextBox 33"/>
          <p:cNvSpPr txBox="1"/>
          <p:nvPr/>
        </p:nvSpPr>
        <p:spPr>
          <a:xfrm>
            <a:off x="2043610" y="2889969"/>
            <a:ext cx="3734853" cy="558273"/>
          </a:xfrm>
          <a:prstGeom prst="rect">
            <a:avLst/>
          </a:prstGeom>
        </p:spPr>
        <p:txBody>
          <a:bodyPr lIns="0" tIns="0" rIns="0" bIns="0" rtlCol="0" anchor="t">
            <a:spAutoFit/>
          </a:bodyPr>
          <a:lstStyle/>
          <a:p>
            <a:pPr>
              <a:lnSpc>
                <a:spcPts val="4308"/>
              </a:lnSpc>
            </a:pPr>
            <a:r>
              <a:rPr lang="en-US" sz="3077">
                <a:solidFill>
                  <a:srgbClr val="000000"/>
                </a:solidFill>
                <a:latin typeface="Poppins Bold"/>
              </a:rPr>
              <a:t>Technologies </a:t>
            </a:r>
          </a:p>
        </p:txBody>
      </p:sp>
      <p:sp>
        <p:nvSpPr>
          <p:cNvPr id="34" name="TextBox 34"/>
          <p:cNvSpPr txBox="1"/>
          <p:nvPr/>
        </p:nvSpPr>
        <p:spPr>
          <a:xfrm>
            <a:off x="2043610" y="5695409"/>
            <a:ext cx="5622717" cy="355288"/>
          </a:xfrm>
          <a:prstGeom prst="rect">
            <a:avLst/>
          </a:prstGeom>
        </p:spPr>
        <p:txBody>
          <a:bodyPr lIns="0" tIns="0" rIns="0" bIns="0" rtlCol="0" anchor="t">
            <a:spAutoFit/>
          </a:bodyPr>
          <a:lstStyle/>
          <a:p>
            <a:pPr marL="486774" lvl="1" indent="-243387">
              <a:lnSpc>
                <a:spcPts val="2683"/>
              </a:lnSpc>
              <a:buFont typeface="Arial"/>
              <a:buChar char="•"/>
            </a:pPr>
            <a:r>
              <a:rPr lang="en-US" sz="2254">
                <a:solidFill>
                  <a:srgbClr val="000000"/>
                </a:solidFill>
                <a:latin typeface="Poppins"/>
              </a:rPr>
              <a:t>Python</a:t>
            </a:r>
          </a:p>
        </p:txBody>
      </p:sp>
      <p:sp>
        <p:nvSpPr>
          <p:cNvPr id="35" name="TextBox 35"/>
          <p:cNvSpPr txBox="1"/>
          <p:nvPr/>
        </p:nvSpPr>
        <p:spPr>
          <a:xfrm>
            <a:off x="1952725" y="3451579"/>
            <a:ext cx="5622717" cy="1285699"/>
          </a:xfrm>
          <a:prstGeom prst="rect">
            <a:avLst/>
          </a:prstGeom>
        </p:spPr>
        <p:txBody>
          <a:bodyPr lIns="0" tIns="0" rIns="0" bIns="0" rtlCol="0" anchor="t">
            <a:spAutoFit/>
          </a:bodyPr>
          <a:lstStyle/>
          <a:p>
            <a:pPr marL="486774" lvl="1" indent="-243387">
              <a:lnSpc>
                <a:spcPts val="3381"/>
              </a:lnSpc>
              <a:buFont typeface="Arial"/>
              <a:buChar char="•"/>
            </a:pPr>
            <a:r>
              <a:rPr lang="en-US" sz="2254">
                <a:solidFill>
                  <a:srgbClr val="000000"/>
                </a:solidFill>
                <a:latin typeface="Poppins"/>
              </a:rPr>
              <a:t>Natural Language Processing (NLP)</a:t>
            </a:r>
          </a:p>
          <a:p>
            <a:pPr marL="486774" lvl="1" indent="-243387">
              <a:lnSpc>
                <a:spcPts val="3381"/>
              </a:lnSpc>
              <a:buFont typeface="Arial"/>
              <a:buChar char="•"/>
            </a:pPr>
            <a:r>
              <a:rPr lang="en-US" sz="2254">
                <a:solidFill>
                  <a:srgbClr val="000000"/>
                </a:solidFill>
                <a:latin typeface="Poppins"/>
              </a:rPr>
              <a:t>Feature Extraction Technology</a:t>
            </a:r>
          </a:p>
          <a:p>
            <a:pPr marL="486774" lvl="1" indent="-243387">
              <a:lnSpc>
                <a:spcPts val="3381"/>
              </a:lnSpc>
              <a:buFont typeface="Arial"/>
              <a:buChar char="•"/>
            </a:pPr>
            <a:r>
              <a:rPr lang="en-US" sz="2254">
                <a:solidFill>
                  <a:srgbClr val="000000"/>
                </a:solidFill>
                <a:latin typeface="Poppins"/>
              </a:rPr>
              <a:t>Supervised learning algorithm​</a:t>
            </a:r>
          </a:p>
        </p:txBody>
      </p:sp>
      <p:sp>
        <p:nvSpPr>
          <p:cNvPr id="36" name="TextBox 36"/>
          <p:cNvSpPr txBox="1"/>
          <p:nvPr/>
        </p:nvSpPr>
        <p:spPr>
          <a:xfrm>
            <a:off x="1241695" y="2998316"/>
            <a:ext cx="545660" cy="812105"/>
          </a:xfrm>
          <a:prstGeom prst="rect">
            <a:avLst/>
          </a:prstGeom>
        </p:spPr>
        <p:txBody>
          <a:bodyPr lIns="0" tIns="0" rIns="0" bIns="0" rtlCol="0" anchor="t">
            <a:spAutoFit/>
          </a:bodyPr>
          <a:lstStyle/>
          <a:p>
            <a:pPr algn="ctr">
              <a:lnSpc>
                <a:spcPts val="6303"/>
              </a:lnSpc>
            </a:pPr>
            <a:r>
              <a:rPr lang="en-US" sz="4502">
                <a:solidFill>
                  <a:srgbClr val="FFFFFF"/>
                </a:solidFill>
                <a:latin typeface="Poppins Bold"/>
              </a:rPr>
              <a:t>1</a:t>
            </a:r>
          </a:p>
        </p:txBody>
      </p:sp>
      <p:sp>
        <p:nvSpPr>
          <p:cNvPr id="37" name="TextBox 37"/>
          <p:cNvSpPr txBox="1"/>
          <p:nvPr/>
        </p:nvSpPr>
        <p:spPr>
          <a:xfrm>
            <a:off x="1241695" y="5194107"/>
            <a:ext cx="545660" cy="812105"/>
          </a:xfrm>
          <a:prstGeom prst="rect">
            <a:avLst/>
          </a:prstGeom>
        </p:spPr>
        <p:txBody>
          <a:bodyPr lIns="0" tIns="0" rIns="0" bIns="0" rtlCol="0" anchor="t">
            <a:spAutoFit/>
          </a:bodyPr>
          <a:lstStyle/>
          <a:p>
            <a:pPr algn="ctr">
              <a:lnSpc>
                <a:spcPts val="6303"/>
              </a:lnSpc>
            </a:pPr>
            <a:r>
              <a:rPr lang="en-US" sz="4502">
                <a:solidFill>
                  <a:srgbClr val="FFFFFF"/>
                </a:solidFill>
                <a:latin typeface="Poppins Bold"/>
              </a:rPr>
              <a:t>2</a:t>
            </a:r>
          </a:p>
        </p:txBody>
      </p:sp>
      <p:sp>
        <p:nvSpPr>
          <p:cNvPr id="38" name="TextBox 38"/>
          <p:cNvSpPr txBox="1"/>
          <p:nvPr/>
        </p:nvSpPr>
        <p:spPr>
          <a:xfrm>
            <a:off x="1241695" y="7391210"/>
            <a:ext cx="545660" cy="812105"/>
          </a:xfrm>
          <a:prstGeom prst="rect">
            <a:avLst/>
          </a:prstGeom>
        </p:spPr>
        <p:txBody>
          <a:bodyPr lIns="0" tIns="0" rIns="0" bIns="0" rtlCol="0" anchor="t">
            <a:spAutoFit/>
          </a:bodyPr>
          <a:lstStyle/>
          <a:p>
            <a:pPr algn="ctr">
              <a:lnSpc>
                <a:spcPts val="6303"/>
              </a:lnSpc>
            </a:pPr>
            <a:r>
              <a:rPr lang="en-US" sz="4502">
                <a:solidFill>
                  <a:srgbClr val="FFFFFF"/>
                </a:solidFill>
                <a:latin typeface="Poppins Bold"/>
              </a:rPr>
              <a:t>3</a:t>
            </a:r>
          </a:p>
        </p:txBody>
      </p:sp>
      <p:sp>
        <p:nvSpPr>
          <p:cNvPr id="39" name="TextBox 39"/>
          <p:cNvSpPr txBox="1"/>
          <p:nvPr/>
        </p:nvSpPr>
        <p:spPr>
          <a:xfrm>
            <a:off x="1028700" y="745241"/>
            <a:ext cx="11409993"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TECHNOLOGIES AND TOOLS </a:t>
            </a:r>
          </a:p>
        </p:txBody>
      </p:sp>
      <p:sp>
        <p:nvSpPr>
          <p:cNvPr id="40" name="TextBox 40"/>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41" name="TextBox 41"/>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id="42" name="TextBox 42"/>
          <p:cNvSpPr txBox="1"/>
          <p:nvPr/>
        </p:nvSpPr>
        <p:spPr>
          <a:xfrm>
            <a:off x="2043610" y="7670347"/>
            <a:ext cx="5622717" cy="857074"/>
          </a:xfrm>
          <a:prstGeom prst="rect">
            <a:avLst/>
          </a:prstGeom>
        </p:spPr>
        <p:txBody>
          <a:bodyPr lIns="0" tIns="0" rIns="0" bIns="0" rtlCol="0" anchor="t">
            <a:spAutoFit/>
          </a:bodyPr>
          <a:lstStyle/>
          <a:p>
            <a:pPr marL="486774" lvl="1" indent="-243387">
              <a:lnSpc>
                <a:spcPts val="3381"/>
              </a:lnSpc>
              <a:buFont typeface="Arial"/>
              <a:buChar char="•"/>
            </a:pPr>
            <a:r>
              <a:rPr lang="en-US" sz="2254">
                <a:solidFill>
                  <a:srgbClr val="000000"/>
                </a:solidFill>
                <a:latin typeface="Poppins"/>
              </a:rPr>
              <a:t>Pycharm</a:t>
            </a:r>
          </a:p>
          <a:p>
            <a:pPr marL="486774" lvl="1" indent="-243387">
              <a:lnSpc>
                <a:spcPts val="3381"/>
              </a:lnSpc>
              <a:buFont typeface="Arial"/>
              <a:buChar char="•"/>
            </a:pPr>
            <a:r>
              <a:rPr lang="en-US" sz="2254">
                <a:solidFill>
                  <a:srgbClr val="000000"/>
                </a:solidFill>
                <a:latin typeface="Poppins"/>
              </a:rPr>
              <a:t>Visual Studio code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5943291" y="7774589"/>
            <a:ext cx="2020733" cy="1768142"/>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59411" y="8670103"/>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AutoShape 11"/>
          <p:cNvSpPr/>
          <p:nvPr/>
        </p:nvSpPr>
        <p:spPr>
          <a:xfrm>
            <a:off x="2482172" y="4157408"/>
            <a:ext cx="13323657" cy="0"/>
          </a:xfrm>
          <a:prstGeom prst="line">
            <a:avLst/>
          </a:prstGeom>
          <a:ln w="38100" cap="flat">
            <a:solidFill>
              <a:srgbClr val="000000"/>
            </a:solidFill>
            <a:prstDash val="sysDash"/>
            <a:headEnd type="none" w="sm" len="sm"/>
            <a:tailEnd type="none" w="sm" len="sm"/>
          </a:ln>
        </p:spPr>
        <p:txBody>
          <a:bodyPr/>
          <a:lstStyle/>
          <a:p>
            <a:endParaRPr lang="en-SG"/>
          </a:p>
        </p:txBody>
      </p:sp>
      <p:grpSp>
        <p:nvGrpSpPr>
          <p:cNvPr id="12" name="Group 12"/>
          <p:cNvGrpSpPr/>
          <p:nvPr/>
        </p:nvGrpSpPr>
        <p:grpSpPr>
          <a:xfrm>
            <a:off x="4303915" y="3004720"/>
            <a:ext cx="2334193" cy="2334193"/>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14" name="TextBox 14"/>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15" name="Group 15"/>
          <p:cNvGrpSpPr/>
          <p:nvPr/>
        </p:nvGrpSpPr>
        <p:grpSpPr>
          <a:xfrm>
            <a:off x="11651264" y="2975903"/>
            <a:ext cx="2334193" cy="2334193"/>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17" name="TextBox 17"/>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sp>
        <p:nvSpPr>
          <p:cNvPr id="18" name="Freeform 18"/>
          <p:cNvSpPr/>
          <p:nvPr/>
        </p:nvSpPr>
        <p:spPr>
          <a:xfrm>
            <a:off x="4835575" y="3442430"/>
            <a:ext cx="1270874" cy="1429957"/>
          </a:xfrm>
          <a:custGeom>
            <a:avLst/>
            <a:gdLst/>
            <a:ahLst/>
            <a:cxnLst/>
            <a:rect l="l" t="t" r="r" b="b"/>
            <a:pathLst>
              <a:path w="1270874" h="1429957">
                <a:moveTo>
                  <a:pt x="0" y="0"/>
                </a:moveTo>
                <a:lnTo>
                  <a:pt x="1270874" y="0"/>
                </a:lnTo>
                <a:lnTo>
                  <a:pt x="1270874" y="1429957"/>
                </a:lnTo>
                <a:lnTo>
                  <a:pt x="0" y="14299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19" name="Freeform 19"/>
          <p:cNvSpPr/>
          <p:nvPr/>
        </p:nvSpPr>
        <p:spPr>
          <a:xfrm>
            <a:off x="12218579" y="3543825"/>
            <a:ext cx="1199562" cy="1189066"/>
          </a:xfrm>
          <a:custGeom>
            <a:avLst/>
            <a:gdLst/>
            <a:ahLst/>
            <a:cxnLst/>
            <a:rect l="l" t="t" r="r" b="b"/>
            <a:pathLst>
              <a:path w="1199562" h="1189066">
                <a:moveTo>
                  <a:pt x="0" y="0"/>
                </a:moveTo>
                <a:lnTo>
                  <a:pt x="1199563" y="0"/>
                </a:lnTo>
                <a:lnTo>
                  <a:pt x="1199563" y="1189066"/>
                </a:lnTo>
                <a:lnTo>
                  <a:pt x="0" y="1189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20" name="TextBox 20"/>
          <p:cNvSpPr txBox="1"/>
          <p:nvPr/>
        </p:nvSpPr>
        <p:spPr>
          <a:xfrm>
            <a:off x="2798082" y="5441171"/>
            <a:ext cx="5689335" cy="552109"/>
          </a:xfrm>
          <a:prstGeom prst="rect">
            <a:avLst/>
          </a:prstGeom>
        </p:spPr>
        <p:txBody>
          <a:bodyPr lIns="0" tIns="0" rIns="0" bIns="0" rtlCol="0" anchor="t">
            <a:spAutoFit/>
          </a:bodyPr>
          <a:lstStyle/>
          <a:p>
            <a:pPr algn="ctr">
              <a:lnSpc>
                <a:spcPts val="4218"/>
              </a:lnSpc>
            </a:pPr>
            <a:r>
              <a:rPr lang="en-US" sz="3013">
                <a:solidFill>
                  <a:srgbClr val="000000"/>
                </a:solidFill>
                <a:latin typeface="Poppins Bold"/>
              </a:rPr>
              <a:t>Functional Requirements</a:t>
            </a:r>
          </a:p>
        </p:txBody>
      </p:sp>
      <p:sp>
        <p:nvSpPr>
          <p:cNvPr id="21" name="TextBox 21"/>
          <p:cNvSpPr txBox="1"/>
          <p:nvPr/>
        </p:nvSpPr>
        <p:spPr>
          <a:xfrm>
            <a:off x="3254163" y="6057437"/>
            <a:ext cx="6185471" cy="2347658"/>
          </a:xfrm>
          <a:prstGeom prst="rect">
            <a:avLst/>
          </a:prstGeom>
        </p:spPr>
        <p:txBody>
          <a:bodyPr lIns="0" tIns="0" rIns="0" bIns="0" rtlCol="0" anchor="t">
            <a:spAutoFit/>
          </a:bodyPr>
          <a:lstStyle/>
          <a:p>
            <a:pPr marL="515529" lvl="1" indent="-257764">
              <a:lnSpc>
                <a:spcPts val="3868"/>
              </a:lnSpc>
              <a:buFont typeface="Arial"/>
              <a:buChar char="•"/>
            </a:pPr>
            <a:r>
              <a:rPr lang="en-US" sz="2387">
                <a:solidFill>
                  <a:srgbClr val="000000"/>
                </a:solidFill>
                <a:latin typeface="Poppins"/>
              </a:rPr>
              <a:t>Identify the sensitive Information.</a:t>
            </a:r>
          </a:p>
          <a:p>
            <a:pPr marL="515529" lvl="1" indent="-257764">
              <a:lnSpc>
                <a:spcPts val="3868"/>
              </a:lnSpc>
              <a:buFont typeface="Arial"/>
              <a:buChar char="•"/>
            </a:pPr>
            <a:r>
              <a:rPr lang="en-US" sz="2387">
                <a:solidFill>
                  <a:srgbClr val="000000"/>
                </a:solidFill>
                <a:latin typeface="Poppins"/>
              </a:rPr>
              <a:t>Data file handling.</a:t>
            </a:r>
          </a:p>
          <a:p>
            <a:pPr marL="515529" lvl="1" indent="-257764">
              <a:lnSpc>
                <a:spcPts val="3868"/>
              </a:lnSpc>
              <a:buFont typeface="Arial"/>
              <a:buChar char="•"/>
            </a:pPr>
            <a:r>
              <a:rPr lang="en-US" sz="2387">
                <a:solidFill>
                  <a:srgbClr val="000000"/>
                </a:solidFill>
                <a:latin typeface="Poppins"/>
              </a:rPr>
              <a:t>Analyze Data and Alerting.</a:t>
            </a:r>
          </a:p>
          <a:p>
            <a:pPr marL="515529" lvl="1" indent="-257764">
              <a:lnSpc>
                <a:spcPts val="3868"/>
              </a:lnSpc>
              <a:buFont typeface="Arial"/>
              <a:buChar char="•"/>
            </a:pPr>
            <a:r>
              <a:rPr lang="en-US" sz="2387">
                <a:solidFill>
                  <a:srgbClr val="000000"/>
                </a:solidFill>
                <a:latin typeface="Poppins"/>
              </a:rPr>
              <a:t>High processing rate</a:t>
            </a:r>
          </a:p>
          <a:p>
            <a:pPr>
              <a:lnSpc>
                <a:spcPts val="2841"/>
              </a:lnSpc>
            </a:pPr>
            <a:endParaRPr lang="en-US" sz="2387">
              <a:solidFill>
                <a:srgbClr val="000000"/>
              </a:solidFill>
              <a:latin typeface="Poppins"/>
            </a:endParaRPr>
          </a:p>
        </p:txBody>
      </p:sp>
      <p:sp>
        <p:nvSpPr>
          <p:cNvPr id="22" name="TextBox 22"/>
          <p:cNvSpPr txBox="1"/>
          <p:nvPr/>
        </p:nvSpPr>
        <p:spPr>
          <a:xfrm>
            <a:off x="10045295" y="5441171"/>
            <a:ext cx="6312761" cy="552196"/>
          </a:xfrm>
          <a:prstGeom prst="rect">
            <a:avLst/>
          </a:prstGeom>
        </p:spPr>
        <p:txBody>
          <a:bodyPr lIns="0" tIns="0" rIns="0" bIns="0" rtlCol="0" anchor="t">
            <a:spAutoFit/>
          </a:bodyPr>
          <a:lstStyle/>
          <a:p>
            <a:pPr algn="ctr">
              <a:lnSpc>
                <a:spcPts val="4213"/>
              </a:lnSpc>
            </a:pPr>
            <a:r>
              <a:rPr lang="en-US" sz="3009">
                <a:solidFill>
                  <a:srgbClr val="000000"/>
                </a:solidFill>
                <a:latin typeface="Poppins Bold"/>
              </a:rPr>
              <a:t>Non Functional Requirements</a:t>
            </a:r>
          </a:p>
        </p:txBody>
      </p:sp>
      <p:sp>
        <p:nvSpPr>
          <p:cNvPr id="23" name="TextBox 23"/>
          <p:cNvSpPr txBox="1"/>
          <p:nvPr/>
        </p:nvSpPr>
        <p:spPr>
          <a:xfrm>
            <a:off x="1028700" y="745241"/>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REQUIREMENTS </a:t>
            </a:r>
          </a:p>
        </p:txBody>
      </p:sp>
      <p:sp>
        <p:nvSpPr>
          <p:cNvPr id="24" name="Freeform 24"/>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6"/>
            <a:stretch>
              <a:fillRect/>
            </a:stretch>
          </a:blipFill>
        </p:spPr>
        <p:txBody>
          <a:bodyPr/>
          <a:lstStyle/>
          <a:p>
            <a:endParaRPr lang="en-SG"/>
          </a:p>
        </p:txBody>
      </p:sp>
      <p:sp>
        <p:nvSpPr>
          <p:cNvPr id="25" name="TextBox 25"/>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26" name="TextBox 26"/>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id="27" name="TextBox 27"/>
          <p:cNvSpPr txBox="1"/>
          <p:nvPr/>
        </p:nvSpPr>
        <p:spPr>
          <a:xfrm>
            <a:off x="10768187" y="6001017"/>
            <a:ext cx="6185471" cy="2347658"/>
          </a:xfrm>
          <a:prstGeom prst="rect">
            <a:avLst/>
          </a:prstGeom>
        </p:spPr>
        <p:txBody>
          <a:bodyPr lIns="0" tIns="0" rIns="0" bIns="0" rtlCol="0" anchor="t">
            <a:spAutoFit/>
          </a:bodyPr>
          <a:lstStyle/>
          <a:p>
            <a:pPr marL="515529" lvl="1" indent="-257764">
              <a:lnSpc>
                <a:spcPts val="3868"/>
              </a:lnSpc>
              <a:buFont typeface="Arial"/>
              <a:buChar char="•"/>
            </a:pPr>
            <a:r>
              <a:rPr lang="en-US" sz="2387">
                <a:solidFill>
                  <a:srgbClr val="000000"/>
                </a:solidFill>
                <a:latin typeface="Poppins"/>
              </a:rPr>
              <a:t>Speed</a:t>
            </a:r>
          </a:p>
          <a:p>
            <a:pPr marL="515529" lvl="1" indent="-257764">
              <a:lnSpc>
                <a:spcPts val="3868"/>
              </a:lnSpc>
              <a:buFont typeface="Arial"/>
              <a:buChar char="•"/>
            </a:pPr>
            <a:r>
              <a:rPr lang="en-US" sz="2387">
                <a:solidFill>
                  <a:srgbClr val="000000"/>
                </a:solidFill>
                <a:latin typeface="Poppins"/>
              </a:rPr>
              <a:t>Reliability</a:t>
            </a:r>
          </a:p>
          <a:p>
            <a:pPr marL="515529" lvl="1" indent="-257764">
              <a:lnSpc>
                <a:spcPts val="3868"/>
              </a:lnSpc>
              <a:buFont typeface="Arial"/>
              <a:buChar char="•"/>
            </a:pPr>
            <a:r>
              <a:rPr lang="en-US" sz="2387">
                <a:solidFill>
                  <a:srgbClr val="000000"/>
                </a:solidFill>
                <a:latin typeface="Poppins"/>
              </a:rPr>
              <a:t>Scalability</a:t>
            </a:r>
          </a:p>
          <a:p>
            <a:pPr marL="515529" lvl="1" indent="-257764">
              <a:lnSpc>
                <a:spcPts val="3868"/>
              </a:lnSpc>
              <a:buFont typeface="Arial"/>
              <a:buChar char="•"/>
            </a:pPr>
            <a:r>
              <a:rPr lang="en-US" sz="2387">
                <a:solidFill>
                  <a:srgbClr val="000000"/>
                </a:solidFill>
                <a:latin typeface="Poppins"/>
              </a:rPr>
              <a:t>Security</a:t>
            </a:r>
          </a:p>
          <a:p>
            <a:pPr>
              <a:lnSpc>
                <a:spcPts val="2841"/>
              </a:lnSpc>
            </a:pPr>
            <a:endParaRPr lang="en-US" sz="2387">
              <a:solidFill>
                <a:srgbClr val="000000"/>
              </a:solidFill>
              <a:latin typeface="Poppi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313296"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364226" y="689261"/>
            <a:ext cx="1700198" cy="1487673"/>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411866" y="1304307"/>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12" name="Freeform 12"/>
          <p:cNvSpPr/>
          <p:nvPr/>
        </p:nvSpPr>
        <p:spPr>
          <a:xfrm>
            <a:off x="2401547" y="832168"/>
            <a:ext cx="14588009" cy="8783140"/>
          </a:xfrm>
          <a:custGeom>
            <a:avLst/>
            <a:gdLst/>
            <a:ahLst/>
            <a:cxnLst/>
            <a:rect l="l" t="t" r="r" b="b"/>
            <a:pathLst>
              <a:path w="14588009" h="8783140">
                <a:moveTo>
                  <a:pt x="0" y="0"/>
                </a:moveTo>
                <a:lnTo>
                  <a:pt x="14588009" y="0"/>
                </a:lnTo>
                <a:lnTo>
                  <a:pt x="14588009" y="8783139"/>
                </a:lnTo>
                <a:lnTo>
                  <a:pt x="0" y="8783139"/>
                </a:lnTo>
                <a:lnTo>
                  <a:pt x="0" y="0"/>
                </a:lnTo>
                <a:close/>
              </a:path>
            </a:pathLst>
          </a:custGeom>
          <a:blipFill>
            <a:blip r:embed="rId3"/>
            <a:stretch>
              <a:fillRect/>
            </a:stretch>
          </a:blipFill>
        </p:spPr>
        <p:txBody>
          <a:bodyPr/>
          <a:lstStyle/>
          <a:p>
            <a:endParaRPr lang="en-SG"/>
          </a:p>
        </p:txBody>
      </p:sp>
      <p:sp>
        <p:nvSpPr>
          <p:cNvPr id="13" name="TextBox 13"/>
          <p:cNvSpPr txBox="1"/>
          <p:nvPr/>
        </p:nvSpPr>
        <p:spPr>
          <a:xfrm>
            <a:off x="4203187" y="-47625"/>
            <a:ext cx="15562210" cy="1711960"/>
          </a:xfrm>
          <a:prstGeom prst="rect">
            <a:avLst/>
          </a:prstGeom>
        </p:spPr>
        <p:txBody>
          <a:bodyPr lIns="0" tIns="0" rIns="0" bIns="0" rtlCol="0" anchor="t">
            <a:spAutoFit/>
          </a:bodyPr>
          <a:lstStyle/>
          <a:p>
            <a:pPr>
              <a:lnSpc>
                <a:spcPts val="6545"/>
              </a:lnSpc>
            </a:pPr>
            <a:r>
              <a:rPr lang="en-US" sz="5500">
                <a:solidFill>
                  <a:srgbClr val="000000"/>
                </a:solidFill>
                <a:latin typeface="Poppins Bold"/>
              </a:rPr>
              <a:t>WORK BREAKDOWN STRUCTURE </a:t>
            </a:r>
          </a:p>
          <a:p>
            <a:pPr>
              <a:lnSpc>
                <a:spcPts val="6545"/>
              </a:lnSpc>
            </a:pPr>
            <a:endParaRPr lang="en-US" sz="5500">
              <a:solidFill>
                <a:srgbClr val="000000"/>
              </a:solidFill>
              <a:latin typeface="Poppins Bold"/>
            </a:endParaRPr>
          </a:p>
        </p:txBody>
      </p:sp>
      <p:sp>
        <p:nvSpPr>
          <p:cNvPr id="14" name="TextBox 14"/>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15" name="TextBox 15"/>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IT20637828 | Fayas ACM  |  TMP-2023-24-082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574388"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6277009" y="689261"/>
            <a:ext cx="1700198" cy="1487673"/>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76885" y="1304307"/>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TextBox 11"/>
          <p:cNvSpPr txBox="1"/>
          <p:nvPr/>
        </p:nvSpPr>
        <p:spPr>
          <a:xfrm>
            <a:off x="1028700" y="745241"/>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REFERENCES</a:t>
            </a:r>
          </a:p>
        </p:txBody>
      </p:sp>
      <p:sp>
        <p:nvSpPr>
          <p:cNvPr id="12" name="Freeform 12"/>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13" name="TextBox 13"/>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14" name="TextBox 14"/>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id="15" name="TextBox 15"/>
          <p:cNvSpPr txBox="1"/>
          <p:nvPr/>
        </p:nvSpPr>
        <p:spPr>
          <a:xfrm>
            <a:off x="3323242" y="2815260"/>
            <a:ext cx="14581199" cy="6677328"/>
          </a:xfrm>
          <a:prstGeom prst="rect">
            <a:avLst/>
          </a:prstGeom>
        </p:spPr>
        <p:txBody>
          <a:bodyPr lIns="0" tIns="0" rIns="0" bIns="0" rtlCol="0" anchor="t">
            <a:spAutoFit/>
          </a:bodyPr>
          <a:lstStyle/>
          <a:p>
            <a:pPr>
              <a:lnSpc>
                <a:spcPts val="4116"/>
              </a:lnSpc>
            </a:pPr>
            <a:endParaRPr/>
          </a:p>
          <a:p>
            <a:pPr>
              <a:lnSpc>
                <a:spcPts val="4116"/>
              </a:lnSpc>
            </a:pPr>
            <a:r>
              <a:rPr lang="en-US" sz="2494">
                <a:solidFill>
                  <a:srgbClr val="000000"/>
                </a:solidFill>
                <a:latin typeface="Poppins Bold"/>
              </a:rPr>
              <a:t>[1] </a:t>
            </a:r>
            <a:r>
              <a:rPr lang="en-US" sz="2494">
                <a:solidFill>
                  <a:srgbClr val="000000"/>
                </a:solidFill>
                <a:latin typeface="Poppins"/>
              </a:rPr>
              <a:t> Martinelli, F., Marulli, F., Mercaldo, F., Marrone, S., &amp; Santone, A. (2020). Enhanced privacy    and data protection using natural language processing and artificial intelligence. 2020 International Joint Conference on Neural Networks (IJCNN), 1–8.</a:t>
            </a:r>
          </a:p>
          <a:p>
            <a:pPr>
              <a:lnSpc>
                <a:spcPts val="4116"/>
              </a:lnSpc>
            </a:pPr>
            <a:endParaRPr lang="en-US" sz="2494">
              <a:solidFill>
                <a:srgbClr val="000000"/>
              </a:solidFill>
              <a:latin typeface="Poppins"/>
            </a:endParaRPr>
          </a:p>
          <a:p>
            <a:pPr>
              <a:lnSpc>
                <a:spcPts val="4116"/>
              </a:lnSpc>
            </a:pPr>
            <a:r>
              <a:rPr lang="en-US" sz="2494">
                <a:solidFill>
                  <a:srgbClr val="000000"/>
                </a:solidFill>
                <a:latin typeface="Poppins Bold"/>
              </a:rPr>
              <a:t>[2]</a:t>
            </a:r>
            <a:r>
              <a:rPr lang="en-US" sz="2494">
                <a:solidFill>
                  <a:srgbClr val="000000"/>
                </a:solidFill>
                <a:latin typeface="Poppins"/>
              </a:rPr>
              <a:t>  Vaidya, N. (n.d.). 5 natural language processing techniques for extracting information. Aureusanalytics.com. Retrieved August 1, 2023, from https://blog.aureusanalytics.com/blog/5-natural-language-processing-techniques-for-extracting-information</a:t>
            </a:r>
          </a:p>
          <a:p>
            <a:pPr>
              <a:lnSpc>
                <a:spcPts val="4116"/>
              </a:lnSpc>
            </a:pPr>
            <a:endParaRPr lang="en-US" sz="2494">
              <a:solidFill>
                <a:srgbClr val="000000"/>
              </a:solidFill>
              <a:latin typeface="Poppins"/>
            </a:endParaRPr>
          </a:p>
          <a:p>
            <a:pPr>
              <a:lnSpc>
                <a:spcPts val="4116"/>
              </a:lnSpc>
            </a:pPr>
            <a:r>
              <a:rPr lang="en-US" sz="2494">
                <a:solidFill>
                  <a:srgbClr val="000000"/>
                </a:solidFill>
                <a:latin typeface="Poppins Bold"/>
              </a:rPr>
              <a:t>[3]</a:t>
            </a:r>
            <a:r>
              <a:rPr lang="en-US" sz="2494">
                <a:solidFill>
                  <a:srgbClr val="000000"/>
                </a:solidFill>
                <a:latin typeface="Poppins"/>
              </a:rPr>
              <a:t>  (N.d.). Researchgate.net. Retrieved August 1, 2023, from https://www.researchgate.net/publication/326264437_Natural_Language_Processing_for_Information_Extraction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088290" y="9258300"/>
            <a:ext cx="8282464" cy="19050"/>
          </a:xfrm>
          <a:prstGeom prst="line">
            <a:avLst/>
          </a:prstGeom>
          <a:ln w="38100" cap="flat">
            <a:solidFill>
              <a:srgbClr val="000000"/>
            </a:solidFill>
            <a:prstDash val="solid"/>
            <a:headEnd type="none" w="sm" len="sm"/>
            <a:tailEnd type="none" w="sm" len="sm"/>
          </a:ln>
        </p:spPr>
        <p:txBody>
          <a:bodyPr/>
          <a:lstStyle/>
          <a:p>
            <a:endParaRPr lang="en-SG"/>
          </a:p>
        </p:txBody>
      </p:sp>
      <p:sp>
        <p:nvSpPr>
          <p:cNvPr id="3" name="TextBox 3"/>
          <p:cNvSpPr txBox="1"/>
          <p:nvPr/>
        </p:nvSpPr>
        <p:spPr>
          <a:xfrm>
            <a:off x="1028700" y="971550"/>
            <a:ext cx="8453845" cy="1702374"/>
          </a:xfrm>
          <a:prstGeom prst="rect">
            <a:avLst/>
          </a:prstGeom>
        </p:spPr>
        <p:txBody>
          <a:bodyPr lIns="0" tIns="0" rIns="0" bIns="0" rtlCol="0" anchor="t">
            <a:spAutoFit/>
          </a:bodyPr>
          <a:lstStyle/>
          <a:p>
            <a:pPr>
              <a:lnSpc>
                <a:spcPts val="7615"/>
              </a:lnSpc>
            </a:pPr>
            <a:r>
              <a:rPr lang="en-US" sz="6399">
                <a:solidFill>
                  <a:srgbClr val="000000"/>
                </a:solidFill>
                <a:latin typeface="Poppins Bold"/>
              </a:rPr>
              <a:t>INTRODUCTION</a:t>
            </a:r>
          </a:p>
          <a:p>
            <a:pPr>
              <a:lnSpc>
                <a:spcPts val="5359"/>
              </a:lnSpc>
            </a:pPr>
            <a:endParaRPr lang="en-US" sz="6399">
              <a:solidFill>
                <a:srgbClr val="000000"/>
              </a:solidFill>
              <a:latin typeface="Poppins Bold"/>
            </a:endParaRPr>
          </a:p>
        </p:txBody>
      </p:sp>
      <p:grpSp>
        <p:nvGrpSpPr>
          <p:cNvPr id="4" name="Group 4"/>
          <p:cNvGrpSpPr/>
          <p:nvPr/>
        </p:nvGrpSpPr>
        <p:grpSpPr>
          <a:xfrm rot="-10800000">
            <a:off x="15574388" y="-1641732"/>
            <a:ext cx="6103845" cy="5340865"/>
            <a:chOff x="0" y="0"/>
            <a:chExt cx="812800" cy="711200"/>
          </a:xfrm>
        </p:grpSpPr>
        <p:sp>
          <p:nvSpPr>
            <p:cNvPr id="5" name="Freeform 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6" name="TextBox 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7" name="Group 7"/>
          <p:cNvGrpSpPr/>
          <p:nvPr/>
        </p:nvGrpSpPr>
        <p:grpSpPr>
          <a:xfrm rot="-10800000">
            <a:off x="16277009" y="689261"/>
            <a:ext cx="1700198" cy="1487673"/>
            <a:chOff x="0" y="0"/>
            <a:chExt cx="812800" cy="711200"/>
          </a:xfrm>
        </p:grpSpPr>
        <p:sp>
          <p:nvSpPr>
            <p:cNvPr id="8" name="Freeform 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9" name="TextBox 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0" name="Freeform 10"/>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11" name="TextBox 11"/>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12" name="TextBox 12"/>
          <p:cNvSpPr txBox="1"/>
          <p:nvPr/>
        </p:nvSpPr>
        <p:spPr>
          <a:xfrm>
            <a:off x="1115971" y="3172755"/>
            <a:ext cx="14704763" cy="4036874"/>
          </a:xfrm>
          <a:prstGeom prst="rect">
            <a:avLst/>
          </a:prstGeom>
        </p:spPr>
        <p:txBody>
          <a:bodyPr lIns="0" tIns="0" rIns="0" bIns="0" rtlCol="0" anchor="t">
            <a:spAutoFit/>
          </a:bodyPr>
          <a:lstStyle/>
          <a:p>
            <a:pPr marL="457200" indent="-457200">
              <a:buFont typeface="Arial"/>
              <a:buChar char="•"/>
            </a:pPr>
            <a:r>
              <a:rPr lang="en-US" sz="2800">
                <a:solidFill>
                  <a:srgbClr val="000000"/>
                </a:solidFill>
                <a:latin typeface="Poppins"/>
                <a:ea typeface="+mn-lt"/>
                <a:cs typeface="+mn-lt"/>
              </a:rPr>
              <a:t>Email systems are critical communication channels within organizations.</a:t>
            </a:r>
            <a:endParaRPr lang="en-US" sz="2800">
              <a:latin typeface="Poppins"/>
              <a:ea typeface="Calibri"/>
              <a:cs typeface="Calibri"/>
            </a:endParaRPr>
          </a:p>
          <a:p>
            <a:endParaRPr lang="en-US" sz="2800">
              <a:solidFill>
                <a:srgbClr val="000000"/>
              </a:solidFill>
              <a:latin typeface="Poppins"/>
              <a:ea typeface="+mn-lt"/>
              <a:cs typeface="+mn-lt"/>
            </a:endParaRPr>
          </a:p>
          <a:p>
            <a:pPr marL="457200" indent="-457200">
              <a:buFont typeface="Arial"/>
              <a:buChar char="•"/>
            </a:pPr>
            <a:r>
              <a:rPr lang="en-US" sz="2800">
                <a:solidFill>
                  <a:srgbClr val="000000"/>
                </a:solidFill>
                <a:latin typeface="Poppins"/>
                <a:ea typeface="+mn-lt"/>
                <a:cs typeface="+mn-lt"/>
              </a:rPr>
              <a:t>These systems are frequent targets for cyber threats and breaches.</a:t>
            </a:r>
            <a:endParaRPr lang="en-US" sz="2800">
              <a:latin typeface="Poppins"/>
              <a:ea typeface="+mn-lt"/>
              <a:cs typeface="+mn-lt"/>
            </a:endParaRPr>
          </a:p>
          <a:p>
            <a:endParaRPr lang="en-US" sz="2800">
              <a:solidFill>
                <a:srgbClr val="000000"/>
              </a:solidFill>
              <a:latin typeface="Poppins"/>
              <a:ea typeface="+mn-lt"/>
              <a:cs typeface="+mn-lt"/>
            </a:endParaRPr>
          </a:p>
          <a:p>
            <a:pPr marL="457200" indent="-457200">
              <a:buFont typeface="Arial"/>
              <a:buChar char="•"/>
            </a:pPr>
            <a:r>
              <a:rPr lang="en-US" sz="2800">
                <a:solidFill>
                  <a:srgbClr val="000000"/>
                </a:solidFill>
                <a:latin typeface="Poppins"/>
                <a:ea typeface="+mn-lt"/>
                <a:cs typeface="+mn-lt"/>
              </a:rPr>
              <a:t>Implementation of Data Leakage Prevention (DLP) measures is crucial for safeguarding data.</a:t>
            </a:r>
            <a:endParaRPr lang="en-US" sz="2800">
              <a:latin typeface="Poppins"/>
              <a:ea typeface="+mn-lt"/>
              <a:cs typeface="+mn-lt"/>
            </a:endParaRPr>
          </a:p>
          <a:p>
            <a:endParaRPr lang="en-US" sz="2800">
              <a:solidFill>
                <a:srgbClr val="000000"/>
              </a:solidFill>
              <a:latin typeface="Poppins"/>
              <a:ea typeface="+mn-lt"/>
              <a:cs typeface="+mn-lt"/>
            </a:endParaRPr>
          </a:p>
          <a:p>
            <a:pPr marL="457200" indent="-457200">
              <a:lnSpc>
                <a:spcPts val="4059"/>
              </a:lnSpc>
              <a:spcBef>
                <a:spcPct val="0"/>
              </a:spcBef>
              <a:buFont typeface="Arial"/>
              <a:buChar char="•"/>
            </a:pPr>
            <a:r>
              <a:rPr lang="en-US" sz="2800">
                <a:solidFill>
                  <a:srgbClr val="000000"/>
                </a:solidFill>
                <a:latin typeface="Poppins"/>
                <a:ea typeface="+mn-lt"/>
                <a:cs typeface="+mn-lt"/>
              </a:rPr>
              <a:t>Enhancement with Machine Learning and Natural Language Processing can elevate DLP efficiency, offering deeper analysis and better protection.</a:t>
            </a:r>
            <a:endParaRPr lang="en-US" sz="2800">
              <a:latin typeface="Poppins"/>
              <a:ea typeface="+mn-lt"/>
              <a:cs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2994217" y="-634399"/>
            <a:ext cx="5622271" cy="4919487"/>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rot="-10800000">
            <a:off x="15943291" y="7774589"/>
            <a:ext cx="2020733" cy="1768142"/>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1" name="Group 11"/>
          <p:cNvGrpSpPr/>
          <p:nvPr/>
        </p:nvGrpSpPr>
        <p:grpSpPr>
          <a:xfrm rot="-10800000">
            <a:off x="734936" y="802545"/>
            <a:ext cx="2020733" cy="1768142"/>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3" name="TextBox 1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15859411" y="8670103"/>
            <a:ext cx="997288" cy="872627"/>
            <a:chOff x="0" y="0"/>
            <a:chExt cx="812800" cy="711200"/>
          </a:xfrm>
        </p:grpSpPr>
        <p:sp>
          <p:nvSpPr>
            <p:cNvPr id="15" name="Freeform 1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6" name="TextBox 1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657671" y="1740498"/>
            <a:ext cx="997288" cy="872627"/>
            <a:chOff x="0" y="0"/>
            <a:chExt cx="812800" cy="711200"/>
          </a:xfrm>
        </p:grpSpPr>
        <p:sp>
          <p:nvSpPr>
            <p:cNvPr id="18" name="Freeform 1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9" name="TextBox 1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0" name="Freeform 20"/>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grpSp>
        <p:nvGrpSpPr>
          <p:cNvPr id="21" name="Group 21"/>
          <p:cNvGrpSpPr/>
          <p:nvPr/>
        </p:nvGrpSpPr>
        <p:grpSpPr>
          <a:xfrm>
            <a:off x="7913382" y="3600450"/>
            <a:ext cx="2461236" cy="3007992"/>
            <a:chOff x="0" y="0"/>
            <a:chExt cx="648227" cy="792228"/>
          </a:xfrm>
        </p:grpSpPr>
        <p:sp>
          <p:nvSpPr>
            <p:cNvPr id="22" name="Freeform 22"/>
            <p:cNvSpPr/>
            <p:nvPr/>
          </p:nvSpPr>
          <p:spPr>
            <a:xfrm>
              <a:off x="0" y="0"/>
              <a:ext cx="648227" cy="792228"/>
            </a:xfrm>
            <a:custGeom>
              <a:avLst/>
              <a:gdLst/>
              <a:ahLst/>
              <a:cxnLst/>
              <a:rect l="l" t="t" r="r" b="b"/>
              <a:pathLst>
                <a:path w="648227" h="792228">
                  <a:moveTo>
                    <a:pt x="0" y="0"/>
                  </a:moveTo>
                  <a:lnTo>
                    <a:pt x="648227" y="0"/>
                  </a:lnTo>
                  <a:lnTo>
                    <a:pt x="648227" y="792228"/>
                  </a:lnTo>
                  <a:lnTo>
                    <a:pt x="0" y="792228"/>
                  </a:lnTo>
                  <a:close/>
                </a:path>
              </a:pathLst>
            </a:custGeom>
            <a:solidFill>
              <a:srgbClr val="1255B6"/>
            </a:solidFill>
          </p:spPr>
          <p:txBody>
            <a:bodyPr/>
            <a:lstStyle/>
            <a:p>
              <a:endParaRPr lang="en-SG"/>
            </a:p>
          </p:txBody>
        </p:sp>
        <p:sp>
          <p:nvSpPr>
            <p:cNvPr id="23" name="TextBox 23"/>
            <p:cNvSpPr txBox="1"/>
            <p:nvPr/>
          </p:nvSpPr>
          <p:spPr>
            <a:xfrm>
              <a:off x="0" y="-76200"/>
              <a:ext cx="812800" cy="889000"/>
            </a:xfrm>
            <a:prstGeom prst="rect">
              <a:avLst/>
            </a:prstGeom>
          </p:spPr>
          <p:txBody>
            <a:bodyPr lIns="50800" tIns="50800" rIns="50800" bIns="50800" rtlCol="0" anchor="ctr"/>
            <a:lstStyle/>
            <a:p>
              <a:pPr algn="ctr">
                <a:lnSpc>
                  <a:spcPts val="3639"/>
                </a:lnSpc>
              </a:pPr>
              <a:endParaRPr/>
            </a:p>
          </p:txBody>
        </p:sp>
      </p:grpSp>
      <p:sp>
        <p:nvSpPr>
          <p:cNvPr id="24" name="Freeform 24"/>
          <p:cNvSpPr/>
          <p:nvPr/>
        </p:nvSpPr>
        <p:spPr>
          <a:xfrm>
            <a:off x="8038528" y="3757127"/>
            <a:ext cx="2210944" cy="2720357"/>
          </a:xfrm>
          <a:custGeom>
            <a:avLst/>
            <a:gdLst/>
            <a:ahLst/>
            <a:cxnLst/>
            <a:rect l="l" t="t" r="r" b="b"/>
            <a:pathLst>
              <a:path w="2210944" h="2720357">
                <a:moveTo>
                  <a:pt x="0" y="0"/>
                </a:moveTo>
                <a:lnTo>
                  <a:pt x="2210944" y="0"/>
                </a:lnTo>
                <a:lnTo>
                  <a:pt x="2210944" y="2720357"/>
                </a:lnTo>
                <a:lnTo>
                  <a:pt x="0" y="2720357"/>
                </a:lnTo>
                <a:lnTo>
                  <a:pt x="0" y="0"/>
                </a:lnTo>
                <a:close/>
              </a:path>
            </a:pathLst>
          </a:custGeom>
          <a:blipFill>
            <a:blip r:embed="rId3"/>
            <a:stretch>
              <a:fillRect l="-6337" r="-6337"/>
            </a:stretch>
          </a:blipFill>
        </p:spPr>
        <p:txBody>
          <a:bodyPr/>
          <a:lstStyle/>
          <a:p>
            <a:endParaRPr lang="en-SG"/>
          </a:p>
        </p:txBody>
      </p:sp>
      <p:sp>
        <p:nvSpPr>
          <p:cNvPr id="25" name="TextBox 25"/>
          <p:cNvSpPr txBox="1"/>
          <p:nvPr/>
        </p:nvSpPr>
        <p:spPr>
          <a:xfrm>
            <a:off x="3917863" y="942975"/>
            <a:ext cx="10529127" cy="1384995"/>
          </a:xfrm>
          <a:prstGeom prst="rect">
            <a:avLst/>
          </a:prstGeom>
        </p:spPr>
        <p:txBody>
          <a:bodyPr lIns="0" tIns="0" rIns="0" bIns="0" rtlCol="0" anchor="t">
            <a:spAutoFit/>
          </a:bodyPr>
          <a:lstStyle/>
          <a:p>
            <a:pPr algn="ctr">
              <a:lnSpc>
                <a:spcPts val="5359"/>
              </a:lnSpc>
            </a:pPr>
            <a:r>
              <a:rPr lang="en-US" sz="4500" b="1" dirty="0">
                <a:solidFill>
                  <a:srgbClr val="000000"/>
                </a:solidFill>
                <a:latin typeface="Times New Roman"/>
                <a:ea typeface="+mn-lt"/>
                <a:cs typeface="+mn-lt"/>
              </a:rPr>
              <a:t>Classify data leakage level with machine learning</a:t>
            </a:r>
            <a:endParaRPr lang="en-US" b="1">
              <a:latin typeface="Times New Roman"/>
              <a:cs typeface="Times New Roman"/>
            </a:endParaRPr>
          </a:p>
        </p:txBody>
      </p:sp>
      <p:sp>
        <p:nvSpPr>
          <p:cNvPr id="26" name="TextBox 26"/>
          <p:cNvSpPr txBox="1"/>
          <p:nvPr/>
        </p:nvSpPr>
        <p:spPr>
          <a:xfrm>
            <a:off x="4603798" y="7048984"/>
            <a:ext cx="9157257" cy="992541"/>
          </a:xfrm>
          <a:prstGeom prst="rect">
            <a:avLst/>
          </a:prstGeom>
        </p:spPr>
        <p:txBody>
          <a:bodyPr lIns="0" tIns="0" rIns="0" bIns="0" rtlCol="0" anchor="t">
            <a:spAutoFit/>
          </a:bodyPr>
          <a:lstStyle/>
          <a:p>
            <a:pPr algn="ctr">
              <a:lnSpc>
                <a:spcPts val="7768"/>
              </a:lnSpc>
            </a:pPr>
            <a:r>
              <a:rPr lang="en-US" sz="5548">
                <a:solidFill>
                  <a:srgbClr val="000000"/>
                </a:solidFill>
                <a:latin typeface="Poppins Bold"/>
              </a:rPr>
              <a:t> Keshani SK | IT20299002 </a:t>
            </a:r>
          </a:p>
        </p:txBody>
      </p:sp>
      <p:sp>
        <p:nvSpPr>
          <p:cNvPr id="27" name="TextBox 27"/>
          <p:cNvSpPr txBox="1"/>
          <p:nvPr/>
        </p:nvSpPr>
        <p:spPr>
          <a:xfrm>
            <a:off x="6489639" y="8127147"/>
            <a:ext cx="5385575" cy="882051"/>
          </a:xfrm>
          <a:prstGeom prst="rect">
            <a:avLst/>
          </a:prstGeom>
        </p:spPr>
        <p:txBody>
          <a:bodyPr lIns="0" tIns="0" rIns="0" bIns="0" rtlCol="0" anchor="t">
            <a:spAutoFit/>
          </a:bodyPr>
          <a:lstStyle/>
          <a:p>
            <a:pPr algn="ctr">
              <a:lnSpc>
                <a:spcPts val="6508"/>
              </a:lnSpc>
            </a:pPr>
            <a:r>
              <a:rPr lang="en-US" sz="4648">
                <a:solidFill>
                  <a:srgbClr val="000000"/>
                </a:solidFill>
                <a:latin typeface="Times New Roman"/>
              </a:rPr>
              <a:t>CYBERSECURITY</a:t>
            </a:r>
          </a:p>
        </p:txBody>
      </p:sp>
      <p:sp>
        <p:nvSpPr>
          <p:cNvPr id="28" name="TextBox 28"/>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id="29" name="TextBox 29"/>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438428" y="-602202"/>
            <a:ext cx="9496910" cy="8161407"/>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255B6"/>
            </a:solidFill>
          </p:spPr>
          <p:txBody>
            <a:bodyPr/>
            <a:lstStyle/>
            <a:p>
              <a:endParaRPr lang="en-SG"/>
            </a:p>
          </p:txBody>
        </p:sp>
        <p:sp>
          <p:nvSpPr>
            <p:cNvPr id="4" name="TextBox 4"/>
            <p:cNvSpPr txBox="1"/>
            <p:nvPr/>
          </p:nvSpPr>
          <p:spPr>
            <a:xfrm>
              <a:off x="114300" y="-76200"/>
              <a:ext cx="584200" cy="774700"/>
            </a:xfrm>
            <a:prstGeom prst="rect">
              <a:avLst/>
            </a:prstGeom>
          </p:spPr>
          <p:txBody>
            <a:bodyPr lIns="50800" tIns="50800" rIns="50800" bIns="50800" rtlCol="0" anchor="ctr"/>
            <a:lstStyle/>
            <a:p>
              <a:pPr algn="ctr">
                <a:lnSpc>
                  <a:spcPts val="3639"/>
                </a:lnSpc>
              </a:pPr>
              <a:endParaRPr/>
            </a:p>
          </p:txBody>
        </p:sp>
      </p:grpSp>
      <p:grpSp>
        <p:nvGrpSpPr>
          <p:cNvPr id="5" name="Group 5"/>
          <p:cNvGrpSpPr>
            <a:grpSpLocks noChangeAspect="1"/>
          </p:cNvGrpSpPr>
          <p:nvPr/>
        </p:nvGrpSpPr>
        <p:grpSpPr>
          <a:xfrm>
            <a:off x="11837372" y="-287979"/>
            <a:ext cx="8699022" cy="7532961"/>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26036" r="-3938"/>
              </a:stretch>
            </a:blipFill>
          </p:spPr>
          <p:txBody>
            <a:bodyPr/>
            <a:lstStyle/>
            <a:p>
              <a:endParaRPr lang="en-SG"/>
            </a:p>
          </p:txBody>
        </p:sp>
      </p:grpSp>
      <p:grpSp>
        <p:nvGrpSpPr>
          <p:cNvPr id="7" name="Group 7"/>
          <p:cNvGrpSpPr/>
          <p:nvPr/>
        </p:nvGrpSpPr>
        <p:grpSpPr>
          <a:xfrm>
            <a:off x="14616045" y="4406801"/>
            <a:ext cx="7343910" cy="6425921"/>
            <a:chOff x="0" y="0"/>
            <a:chExt cx="812800" cy="711200"/>
          </a:xfrm>
        </p:grpSpPr>
        <p:sp>
          <p:nvSpPr>
            <p:cNvPr id="8" name="Freeform 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9" name="TextBox 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0" name="Group 10"/>
          <p:cNvGrpSpPr/>
          <p:nvPr/>
        </p:nvGrpSpPr>
        <p:grpSpPr>
          <a:xfrm rot="-10800000">
            <a:off x="14885769" y="6779613"/>
            <a:ext cx="2639518" cy="2309578"/>
            <a:chOff x="0" y="0"/>
            <a:chExt cx="812800" cy="711200"/>
          </a:xfrm>
        </p:grpSpPr>
        <p:sp>
          <p:nvSpPr>
            <p:cNvPr id="11" name="Freeform 11"/>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2" name="TextBox 12"/>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3" name="Group 13"/>
          <p:cNvGrpSpPr/>
          <p:nvPr/>
        </p:nvGrpSpPr>
        <p:grpSpPr>
          <a:xfrm rot="-10800000">
            <a:off x="11645366" y="-126089"/>
            <a:ext cx="2639518" cy="2309578"/>
            <a:chOff x="0" y="0"/>
            <a:chExt cx="812800" cy="711200"/>
          </a:xfrm>
        </p:grpSpPr>
        <p:sp>
          <p:nvSpPr>
            <p:cNvPr id="14" name="Freeform 1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5" name="TextBox 1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6" name="Group 16"/>
          <p:cNvGrpSpPr/>
          <p:nvPr/>
        </p:nvGrpSpPr>
        <p:grpSpPr>
          <a:xfrm>
            <a:off x="14776204" y="7949350"/>
            <a:ext cx="1302675" cy="1139841"/>
            <a:chOff x="0" y="0"/>
            <a:chExt cx="812800" cy="711200"/>
          </a:xfrm>
        </p:grpSpPr>
        <p:sp>
          <p:nvSpPr>
            <p:cNvPr id="17" name="Freeform 1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8" name="TextBox 1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9" name="Group 19"/>
          <p:cNvGrpSpPr/>
          <p:nvPr/>
        </p:nvGrpSpPr>
        <p:grpSpPr>
          <a:xfrm>
            <a:off x="10994029" y="229857"/>
            <a:ext cx="1302675" cy="1139841"/>
            <a:chOff x="0" y="0"/>
            <a:chExt cx="812800" cy="711200"/>
          </a:xfrm>
        </p:grpSpPr>
        <p:sp>
          <p:nvSpPr>
            <p:cNvPr id="20" name="Freeform 2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21" name="TextBox 21"/>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2" name="TextBox 22"/>
          <p:cNvSpPr txBox="1"/>
          <p:nvPr/>
        </p:nvSpPr>
        <p:spPr>
          <a:xfrm>
            <a:off x="1052362" y="592045"/>
            <a:ext cx="7076390"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BACKGROUND</a:t>
            </a:r>
          </a:p>
        </p:txBody>
      </p:sp>
      <p:sp>
        <p:nvSpPr>
          <p:cNvPr id="23" name="Freeform 23"/>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3"/>
            <a:stretch>
              <a:fillRect/>
            </a:stretch>
          </a:blipFill>
        </p:spPr>
        <p:txBody>
          <a:bodyPr/>
          <a:lstStyle/>
          <a:p>
            <a:endParaRPr lang="en-SG"/>
          </a:p>
        </p:txBody>
      </p:sp>
      <p:sp>
        <p:nvSpPr>
          <p:cNvPr id="24" name="TextBox 24"/>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25" name="TextBox 25"/>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id="26" name="TextBox 26"/>
          <p:cNvSpPr txBox="1"/>
          <p:nvPr/>
        </p:nvSpPr>
        <p:spPr>
          <a:xfrm>
            <a:off x="736851" y="2736399"/>
            <a:ext cx="10901162" cy="4437112"/>
          </a:xfrm>
          <a:prstGeom prst="rect">
            <a:avLst/>
          </a:prstGeom>
        </p:spPr>
        <p:txBody>
          <a:bodyPr wrap="square" lIns="0" tIns="0" rIns="0" bIns="0" rtlCol="0" anchor="t">
            <a:spAutoFit/>
          </a:bodyPr>
          <a:lstStyle/>
          <a:p>
            <a:pPr marL="342900" indent="-342900">
              <a:buFont typeface="Arial"/>
              <a:buChar char="•"/>
            </a:pPr>
            <a:r>
              <a:rPr lang="en-US" sz="2500" dirty="0">
                <a:latin typeface="Poppins"/>
                <a:ea typeface="+mn-lt"/>
                <a:cs typeface="+mn-lt"/>
              </a:rPr>
              <a:t>With the surge in digitization, businesses are increasingly relying on emails for internal and external communication, making them prime targets for data breaches and unauthorized disclosures.</a:t>
            </a:r>
            <a:endParaRPr lang="en-US" sz="2500" dirty="0">
              <a:latin typeface="Poppins"/>
              <a:cs typeface="Poppins"/>
            </a:endParaRPr>
          </a:p>
          <a:p>
            <a:pPr marL="342900" indent="-342900">
              <a:buFont typeface="Arial"/>
              <a:buChar char="•"/>
            </a:pPr>
            <a:endParaRPr lang="en-US" sz="2500" dirty="0">
              <a:latin typeface="Poppins"/>
              <a:cs typeface="Poppins"/>
            </a:endParaRPr>
          </a:p>
          <a:p>
            <a:pPr marL="342900" indent="-342900">
              <a:buFont typeface="Arial"/>
              <a:buChar char="•"/>
            </a:pPr>
            <a:r>
              <a:rPr lang="en-US" sz="2500" dirty="0">
                <a:latin typeface="Poppins"/>
                <a:ea typeface="+mn-lt"/>
                <a:cs typeface="+mn-lt"/>
              </a:rPr>
              <a:t>Traditional email systems employ static rule-based methods for content filtering, which often lead to false positives and miss nuanced data leak attempts.</a:t>
            </a:r>
          </a:p>
          <a:p>
            <a:pPr marL="342900" indent="-342900">
              <a:buFont typeface="Arial"/>
              <a:buChar char="•"/>
            </a:pPr>
            <a:endParaRPr lang="en-US" sz="2500" dirty="0">
              <a:latin typeface="Poppins"/>
              <a:cs typeface="Poppins"/>
            </a:endParaRPr>
          </a:p>
          <a:p>
            <a:pPr marL="342900" indent="-342900">
              <a:lnSpc>
                <a:spcPts val="3554"/>
              </a:lnSpc>
              <a:buFont typeface="Arial"/>
              <a:buChar char="•"/>
            </a:pPr>
            <a:r>
              <a:rPr lang="en-US" sz="2500" dirty="0">
                <a:latin typeface="Poppins"/>
                <a:ea typeface="+mn-lt"/>
                <a:cs typeface="+mn-lt"/>
              </a:rPr>
              <a:t>Machine Learning (ML) offers the promise of dynamic, adaptive, and context-aware data classification, allowing for a more effective identification of potential data leakage.</a:t>
            </a:r>
            <a:endParaRPr lang="en-US" sz="2500" dirty="0">
              <a:latin typeface="Poppins"/>
              <a:cs typeface="Poppi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088290" y="9239250"/>
            <a:ext cx="6111420" cy="0"/>
          </a:xfrm>
          <a:prstGeom prst="line">
            <a:avLst/>
          </a:prstGeom>
          <a:ln w="38100" cap="flat">
            <a:solidFill>
              <a:srgbClr val="000000"/>
            </a:solidFill>
            <a:prstDash val="solid"/>
            <a:headEnd type="none" w="sm" len="sm"/>
            <a:tailEnd type="none" w="sm" len="sm"/>
          </a:ln>
        </p:spPr>
        <p:txBody>
          <a:bodyPr/>
          <a:lstStyle/>
          <a:p>
            <a:endParaRPr lang="en-SG"/>
          </a:p>
        </p:txBody>
      </p:sp>
      <p:grpSp>
        <p:nvGrpSpPr>
          <p:cNvPr id="3" name="Group 3"/>
          <p:cNvGrpSpPr/>
          <p:nvPr/>
        </p:nvGrpSpPr>
        <p:grpSpPr>
          <a:xfrm rot="-10800000">
            <a:off x="15574388" y="-1641732"/>
            <a:ext cx="6103845" cy="5340865"/>
            <a:chOff x="0" y="0"/>
            <a:chExt cx="812800" cy="711200"/>
          </a:xfrm>
        </p:grpSpPr>
        <p:sp>
          <p:nvSpPr>
            <p:cNvPr id="4" name="Freeform 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5" name="TextBox 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6" name="Group 6"/>
          <p:cNvGrpSpPr/>
          <p:nvPr/>
        </p:nvGrpSpPr>
        <p:grpSpPr>
          <a:xfrm rot="-10800000">
            <a:off x="16277009" y="689261"/>
            <a:ext cx="1700198" cy="1487673"/>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8" name="TextBox 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9" name="TextBox 9"/>
          <p:cNvSpPr txBox="1"/>
          <p:nvPr/>
        </p:nvSpPr>
        <p:spPr>
          <a:xfrm>
            <a:off x="1052362" y="592045"/>
            <a:ext cx="9450335" cy="1989328"/>
          </a:xfrm>
          <a:prstGeom prst="rect">
            <a:avLst/>
          </a:prstGeom>
        </p:spPr>
        <p:txBody>
          <a:bodyPr lIns="0" tIns="0" rIns="0" bIns="0" rtlCol="0" anchor="t">
            <a:spAutoFit/>
          </a:bodyPr>
          <a:lstStyle/>
          <a:p>
            <a:pPr>
              <a:lnSpc>
                <a:spcPts val="7615"/>
              </a:lnSpc>
            </a:pPr>
            <a:r>
              <a:rPr lang="en-US" sz="6399">
                <a:solidFill>
                  <a:srgbClr val="000000"/>
                </a:solidFill>
                <a:latin typeface="Poppins Bold"/>
              </a:rPr>
              <a:t>RESEARCH GAP</a:t>
            </a:r>
          </a:p>
          <a:p>
            <a:pPr>
              <a:lnSpc>
                <a:spcPts val="7615"/>
              </a:lnSpc>
            </a:pPr>
            <a:endParaRPr lang="en-US" sz="6399">
              <a:solidFill>
                <a:srgbClr val="000000"/>
              </a:solidFill>
              <a:latin typeface="Poppins Bold"/>
            </a:endParaRPr>
          </a:p>
        </p:txBody>
      </p:sp>
      <p:sp>
        <p:nvSpPr>
          <p:cNvPr id="10" name="Freeform 10"/>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11" name="TextBox 11"/>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12" name="TextBox 12"/>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id="13" name="TextBox 13"/>
          <p:cNvSpPr txBox="1"/>
          <p:nvPr/>
        </p:nvSpPr>
        <p:spPr>
          <a:xfrm>
            <a:off x="474028" y="1868655"/>
            <a:ext cx="17218014" cy="6976269"/>
          </a:xfrm>
          <a:prstGeom prst="rect">
            <a:avLst/>
          </a:prstGeom>
        </p:spPr>
        <p:txBody>
          <a:bodyPr lIns="0" tIns="0" rIns="0" bIns="0" rtlCol="0" anchor="t">
            <a:spAutoFit/>
          </a:bodyPr>
          <a:lstStyle/>
          <a:p>
            <a:pPr marL="377825" lvl="1">
              <a:lnSpc>
                <a:spcPts val="4164"/>
              </a:lnSpc>
            </a:pPr>
            <a:endParaRPr lang="en-US" sz="2500" dirty="0">
              <a:latin typeface="Poppins"/>
              <a:cs typeface="Times New Roman Bold"/>
            </a:endParaRPr>
          </a:p>
          <a:p>
            <a:pPr>
              <a:lnSpc>
                <a:spcPts val="3555"/>
              </a:lnSpc>
            </a:pPr>
            <a:endParaRPr lang="en-US" sz="2500" dirty="0">
              <a:latin typeface="Poppins"/>
              <a:cs typeface="Times New Roman Bold"/>
            </a:endParaRPr>
          </a:p>
          <a:p>
            <a:pPr>
              <a:lnSpc>
                <a:spcPts val="3555"/>
              </a:lnSpc>
            </a:pPr>
            <a:r>
              <a:rPr lang="en-US" sz="2500" b="1" dirty="0">
                <a:latin typeface="Poppins"/>
                <a:cs typeface="Poppins"/>
              </a:rPr>
              <a:t>01. Existing -</a:t>
            </a:r>
            <a:r>
              <a:rPr lang="en-US" sz="2500" dirty="0">
                <a:latin typeface="Poppins"/>
                <a:cs typeface="Poppins"/>
              </a:rPr>
              <a:t> </a:t>
            </a:r>
            <a:r>
              <a:rPr lang="en-US" sz="2500" dirty="0">
                <a:latin typeface="Poppins"/>
                <a:ea typeface="+mn-lt"/>
                <a:cs typeface="+mn-lt"/>
              </a:rPr>
              <a:t>Current DLP solutions mostly rely on static keyword dictionaries and predefined rules for classifying email content, which can be easily bypassed with slight modifications in the data.</a:t>
            </a:r>
          </a:p>
          <a:p>
            <a:pPr>
              <a:lnSpc>
                <a:spcPts val="3555"/>
              </a:lnSpc>
            </a:pPr>
            <a:endParaRPr lang="en-US" sz="2500" dirty="0">
              <a:latin typeface="Poppins"/>
              <a:cs typeface="Times New Roman"/>
            </a:endParaRPr>
          </a:p>
          <a:p>
            <a:pPr>
              <a:lnSpc>
                <a:spcPts val="3555"/>
              </a:lnSpc>
            </a:pPr>
            <a:r>
              <a:rPr lang="en-US" sz="2500" b="1" dirty="0">
                <a:latin typeface="Poppins"/>
                <a:cs typeface="Poppins"/>
              </a:rPr>
              <a:t>Novelty –</a:t>
            </a:r>
            <a:r>
              <a:rPr lang="en-US" sz="2500" dirty="0">
                <a:latin typeface="Poppins"/>
                <a:cs typeface="Poppins"/>
              </a:rPr>
              <a:t> </a:t>
            </a:r>
            <a:r>
              <a:rPr lang="en-US" sz="2500" dirty="0">
                <a:latin typeface="Poppins"/>
                <a:ea typeface="+mn-lt"/>
                <a:cs typeface="+mn-lt"/>
              </a:rPr>
              <a:t>Incorporating machine learning algorithms can provide dynamic analysis, adapting to new data leak patterns and reducing the reliance on manual rule updates.</a:t>
            </a:r>
          </a:p>
          <a:p>
            <a:pPr>
              <a:lnSpc>
                <a:spcPts val="3555"/>
              </a:lnSpc>
            </a:pPr>
            <a:endParaRPr lang="en-US" sz="2500" dirty="0">
              <a:latin typeface="Poppins"/>
              <a:cs typeface="Times New Roman"/>
            </a:endParaRPr>
          </a:p>
          <a:p>
            <a:pPr>
              <a:lnSpc>
                <a:spcPts val="3555"/>
              </a:lnSpc>
            </a:pPr>
            <a:r>
              <a:rPr lang="en-US" sz="2500" b="1" dirty="0">
                <a:latin typeface="Poppins"/>
                <a:cs typeface="Poppins"/>
              </a:rPr>
              <a:t>02. Existing -</a:t>
            </a:r>
            <a:r>
              <a:rPr lang="en-US" sz="2500" dirty="0">
                <a:latin typeface="Poppins"/>
                <a:cs typeface="Poppins"/>
              </a:rPr>
              <a:t> </a:t>
            </a:r>
            <a:r>
              <a:rPr lang="en-US" sz="2500" dirty="0">
                <a:latin typeface="Poppins"/>
                <a:ea typeface="+mn-lt"/>
                <a:cs typeface="+mn-lt"/>
              </a:rPr>
              <a:t>Existing systems often lack the adaptability to evolve with changing patterns of data leakage, leading to decreased efficiency over time.</a:t>
            </a:r>
          </a:p>
          <a:p>
            <a:pPr>
              <a:lnSpc>
                <a:spcPts val="3555"/>
              </a:lnSpc>
            </a:pPr>
            <a:endParaRPr lang="en-US" sz="2500" dirty="0">
              <a:latin typeface="Poppins"/>
              <a:cs typeface="Times New Roman"/>
            </a:endParaRPr>
          </a:p>
          <a:p>
            <a:pPr>
              <a:lnSpc>
                <a:spcPts val="3555"/>
              </a:lnSpc>
            </a:pPr>
            <a:r>
              <a:rPr lang="en-US" sz="2500" b="1" dirty="0">
                <a:latin typeface="Poppins"/>
                <a:cs typeface="Poppins"/>
              </a:rPr>
              <a:t>Novelty -</a:t>
            </a:r>
            <a:r>
              <a:rPr lang="en-US" sz="2500" dirty="0">
                <a:latin typeface="Poppins"/>
                <a:cs typeface="Poppins"/>
              </a:rPr>
              <a:t> </a:t>
            </a:r>
            <a:r>
              <a:rPr lang="en-US" sz="2500" dirty="0">
                <a:latin typeface="Poppins"/>
                <a:ea typeface="+mn-lt"/>
                <a:cs typeface="+mn-lt"/>
              </a:rPr>
              <a:t>A model that not only classifies but also ranks the severity of potential data leaks can provide organizations with a prioritized response strategy, ensuring resources are allocated effectively.</a:t>
            </a:r>
          </a:p>
          <a:p>
            <a:pPr>
              <a:lnSpc>
                <a:spcPts val="3555"/>
              </a:lnSpc>
            </a:pPr>
            <a:endParaRPr lang="en-US" sz="2500" dirty="0">
              <a:latin typeface="Poppins"/>
              <a:cs typeface="Times New Roman"/>
            </a:endParaRPr>
          </a:p>
          <a:p>
            <a:pPr>
              <a:lnSpc>
                <a:spcPts val="3555"/>
              </a:lnSpc>
            </a:pPr>
            <a:endParaRPr lang="en-US" sz="2500" dirty="0">
              <a:latin typeface="Poppins"/>
              <a:cs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5943291" y="7774589"/>
            <a:ext cx="2020733" cy="1768142"/>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59411" y="8670103"/>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TextBox 11"/>
          <p:cNvSpPr txBox="1"/>
          <p:nvPr/>
        </p:nvSpPr>
        <p:spPr>
          <a:xfrm>
            <a:off x="1052362" y="592045"/>
            <a:ext cx="9450335" cy="1989328"/>
          </a:xfrm>
          <a:prstGeom prst="rect">
            <a:avLst/>
          </a:prstGeom>
        </p:spPr>
        <p:txBody>
          <a:bodyPr lIns="0" tIns="0" rIns="0" bIns="0" rtlCol="0" anchor="t">
            <a:spAutoFit/>
          </a:bodyPr>
          <a:lstStyle/>
          <a:p>
            <a:pPr>
              <a:lnSpc>
                <a:spcPts val="7615"/>
              </a:lnSpc>
            </a:pPr>
            <a:r>
              <a:rPr lang="en-US" sz="6399">
                <a:solidFill>
                  <a:srgbClr val="000000"/>
                </a:solidFill>
                <a:latin typeface="Poppins Bold"/>
              </a:rPr>
              <a:t>RESEARCH PROBLEM</a:t>
            </a:r>
          </a:p>
          <a:p>
            <a:pPr>
              <a:lnSpc>
                <a:spcPts val="7615"/>
              </a:lnSpc>
            </a:pPr>
            <a:endParaRPr lang="en-US" sz="6399">
              <a:solidFill>
                <a:srgbClr val="000000"/>
              </a:solidFill>
              <a:latin typeface="Poppins Bold"/>
            </a:endParaRPr>
          </a:p>
        </p:txBody>
      </p:sp>
      <p:sp>
        <p:nvSpPr>
          <p:cNvPr id="12" name="Freeform 12"/>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13" name="TextBox 13"/>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14" name="TextBox 14"/>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id="16" name="TextBox 15">
            <a:extLst>
              <a:ext uri="{FF2B5EF4-FFF2-40B4-BE49-F238E27FC236}">
                <a16:creationId xmlns:a16="http://schemas.microsoft.com/office/drawing/2014/main" id="{07FAC66F-56C0-F4EB-9B14-61F5876CE01E}"/>
              </a:ext>
            </a:extLst>
          </p:cNvPr>
          <p:cNvSpPr txBox="1"/>
          <p:nvPr/>
        </p:nvSpPr>
        <p:spPr>
          <a:xfrm>
            <a:off x="1328531" y="2314161"/>
            <a:ext cx="12748590" cy="58631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500" b="1" dirty="0">
                <a:latin typeface="Poppins"/>
                <a:cs typeface="Segoe UI"/>
              </a:rPr>
              <a:t>Increasing Sophistication of Data Breaches:</a:t>
            </a:r>
            <a:r>
              <a:rPr lang="en-US" sz="2500" dirty="0">
                <a:latin typeface="Poppins"/>
                <a:cs typeface="Segoe UI"/>
              </a:rPr>
              <a:t> Modern cyber-attacks are becoming more sophisticated, making traditional DLP methods less effective at detecting and preventing data leaks.​</a:t>
            </a:r>
            <a:endParaRPr lang="en-US" dirty="0"/>
          </a:p>
          <a:p>
            <a:pPr marL="342900" indent="-342900">
              <a:buFont typeface="Arial"/>
              <a:buChar char="•"/>
            </a:pPr>
            <a:endParaRPr lang="en-US" sz="2500" dirty="0">
              <a:latin typeface="Poppins"/>
              <a:cs typeface="Segoe UI"/>
            </a:endParaRPr>
          </a:p>
          <a:p>
            <a:pPr marL="342900" indent="-342900">
              <a:buFont typeface="Arial"/>
              <a:buChar char="•"/>
            </a:pPr>
            <a:r>
              <a:rPr lang="en-US" sz="2500" b="1" dirty="0">
                <a:latin typeface="Poppins"/>
                <a:cs typeface="Segoe UI"/>
              </a:rPr>
              <a:t>High False Positive Rates: </a:t>
            </a:r>
            <a:r>
              <a:rPr lang="en-US" sz="2500" dirty="0">
                <a:latin typeface="Poppins"/>
                <a:cs typeface="Segoe UI"/>
              </a:rPr>
              <a:t>Current systems often generate numerous false alerts, leading to reduced efficiency and desensitization to potential real threats.​</a:t>
            </a:r>
          </a:p>
          <a:p>
            <a:pPr marL="342900" indent="-342900">
              <a:buFont typeface="Arial"/>
              <a:buChar char="•"/>
            </a:pPr>
            <a:endParaRPr lang="en-US" sz="2500" dirty="0">
              <a:latin typeface="Poppins"/>
              <a:cs typeface="Segoe UI"/>
            </a:endParaRPr>
          </a:p>
          <a:p>
            <a:pPr marL="342900" indent="-342900">
              <a:buFont typeface="Arial"/>
              <a:buChar char="•"/>
            </a:pPr>
            <a:r>
              <a:rPr lang="en-US" sz="2500" b="1" dirty="0">
                <a:latin typeface="Poppins"/>
                <a:cs typeface="Segoe UI"/>
              </a:rPr>
              <a:t>Lack of Contextual Understanding: </a:t>
            </a:r>
            <a:r>
              <a:rPr lang="en-US" sz="2500" dirty="0">
                <a:latin typeface="Poppins"/>
                <a:cs typeface="Segoe UI"/>
              </a:rPr>
              <a:t>Many DLP solutions fail to understand the deeper context of emails, leading to ineffective classification and potential data leakage.​</a:t>
            </a:r>
          </a:p>
          <a:p>
            <a:pPr marL="342900" indent="-342900">
              <a:buFont typeface="Arial"/>
              <a:buChar char="•"/>
            </a:pPr>
            <a:endParaRPr lang="en-US" sz="2500" dirty="0">
              <a:latin typeface="Poppins"/>
              <a:cs typeface="Segoe UI"/>
            </a:endParaRPr>
          </a:p>
          <a:p>
            <a:pPr marL="342900" indent="-342900">
              <a:buFont typeface="Arial"/>
              <a:buChar char="•"/>
            </a:pPr>
            <a:r>
              <a:rPr lang="en-US" sz="2500" b="1" dirty="0">
                <a:latin typeface="Poppins"/>
                <a:cs typeface="Segoe UI"/>
              </a:rPr>
              <a:t>Scalability and Performance Issues: </a:t>
            </a:r>
            <a:r>
              <a:rPr lang="en-US" sz="2500" dirty="0">
                <a:latin typeface="Poppins"/>
                <a:cs typeface="Segoe UI"/>
              </a:rPr>
              <a:t>As organizations grow and handle larger volumes of emails, many DLP systems struggle to maintain performance, resulting in potential delays or missed threats.​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5943291" y="7774589"/>
            <a:ext cx="2020733" cy="1768142"/>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59411" y="8670103"/>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12" name="TextBox 12"/>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13" name="TextBox 13"/>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IT20299002  | </a:t>
            </a:r>
            <a:r>
              <a:rPr lang="en-US" sz="2599" err="1">
                <a:solidFill>
                  <a:srgbClr val="000000"/>
                </a:solidFill>
                <a:latin typeface="Canva Sans"/>
              </a:rPr>
              <a:t>Keshani</a:t>
            </a:r>
            <a:r>
              <a:rPr lang="en-US" sz="2599">
                <a:solidFill>
                  <a:srgbClr val="000000"/>
                </a:solidFill>
                <a:latin typeface="Canva Sans"/>
              </a:rPr>
              <a:t> SK  |  TMP-2023-24-082</a:t>
            </a:r>
          </a:p>
        </p:txBody>
      </p:sp>
      <p:sp>
        <p:nvSpPr>
          <p:cNvPr id="14" name="AutoShape 14"/>
          <p:cNvSpPr/>
          <p:nvPr/>
        </p:nvSpPr>
        <p:spPr>
          <a:xfrm flipH="1" flipV="1">
            <a:off x="9182426" y="3142812"/>
            <a:ext cx="0" cy="3999580"/>
          </a:xfrm>
          <a:prstGeom prst="line">
            <a:avLst/>
          </a:prstGeom>
          <a:ln w="28575" cap="flat">
            <a:solidFill>
              <a:srgbClr val="000000"/>
            </a:solidFill>
            <a:prstDash val="lgDash"/>
            <a:headEnd type="none" w="sm" len="sm"/>
            <a:tailEnd type="none" w="sm" len="sm"/>
          </a:ln>
        </p:spPr>
        <p:txBody>
          <a:bodyPr/>
          <a:lstStyle/>
          <a:p>
            <a:endParaRPr lang="en-SG"/>
          </a:p>
        </p:txBody>
      </p:sp>
      <p:grpSp>
        <p:nvGrpSpPr>
          <p:cNvPr id="15" name="Group 15"/>
          <p:cNvGrpSpPr/>
          <p:nvPr/>
        </p:nvGrpSpPr>
        <p:grpSpPr>
          <a:xfrm>
            <a:off x="8334041" y="4275132"/>
            <a:ext cx="1668196" cy="1668196"/>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17" name="TextBox 17"/>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18" name="Group 18"/>
          <p:cNvGrpSpPr/>
          <p:nvPr/>
        </p:nvGrpSpPr>
        <p:grpSpPr>
          <a:xfrm>
            <a:off x="8528834" y="1795078"/>
            <a:ext cx="1347734" cy="1347734"/>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20" name="TextBox 20"/>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21" name="Group 21"/>
          <p:cNvGrpSpPr/>
          <p:nvPr/>
        </p:nvGrpSpPr>
        <p:grpSpPr>
          <a:xfrm>
            <a:off x="8528834" y="6982123"/>
            <a:ext cx="1347734" cy="1347734"/>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23" name="TextBox 23"/>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sp>
        <p:nvSpPr>
          <p:cNvPr id="24" name="Freeform 24"/>
          <p:cNvSpPr/>
          <p:nvPr/>
        </p:nvSpPr>
        <p:spPr>
          <a:xfrm>
            <a:off x="8661938" y="4622114"/>
            <a:ext cx="1040976" cy="1040976"/>
          </a:xfrm>
          <a:custGeom>
            <a:avLst/>
            <a:gdLst/>
            <a:ahLst/>
            <a:cxnLst/>
            <a:rect l="l" t="t" r="r" b="b"/>
            <a:pathLst>
              <a:path w="1040976" h="1040976">
                <a:moveTo>
                  <a:pt x="0" y="0"/>
                </a:moveTo>
                <a:lnTo>
                  <a:pt x="1040977" y="0"/>
                </a:lnTo>
                <a:lnTo>
                  <a:pt x="1040977" y="1040976"/>
                </a:lnTo>
                <a:lnTo>
                  <a:pt x="0" y="10409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G"/>
          </a:p>
        </p:txBody>
      </p:sp>
      <p:sp>
        <p:nvSpPr>
          <p:cNvPr id="25" name="Freeform 25"/>
          <p:cNvSpPr/>
          <p:nvPr/>
        </p:nvSpPr>
        <p:spPr>
          <a:xfrm>
            <a:off x="8828192" y="2153233"/>
            <a:ext cx="708470" cy="631424"/>
          </a:xfrm>
          <a:custGeom>
            <a:avLst/>
            <a:gdLst/>
            <a:ahLst/>
            <a:cxnLst/>
            <a:rect l="l" t="t" r="r" b="b"/>
            <a:pathLst>
              <a:path w="708470" h="631424">
                <a:moveTo>
                  <a:pt x="0" y="0"/>
                </a:moveTo>
                <a:lnTo>
                  <a:pt x="708469" y="0"/>
                </a:lnTo>
                <a:lnTo>
                  <a:pt x="708469" y="631424"/>
                </a:lnTo>
                <a:lnTo>
                  <a:pt x="0" y="6314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G"/>
          </a:p>
        </p:txBody>
      </p:sp>
      <p:sp>
        <p:nvSpPr>
          <p:cNvPr id="26" name="Freeform 26"/>
          <p:cNvSpPr/>
          <p:nvPr/>
        </p:nvSpPr>
        <p:spPr>
          <a:xfrm>
            <a:off x="8774847" y="7248411"/>
            <a:ext cx="815159" cy="815159"/>
          </a:xfrm>
          <a:custGeom>
            <a:avLst/>
            <a:gdLst/>
            <a:ahLst/>
            <a:cxnLst/>
            <a:rect l="l" t="t" r="r" b="b"/>
            <a:pathLst>
              <a:path w="815159" h="815159">
                <a:moveTo>
                  <a:pt x="0" y="0"/>
                </a:moveTo>
                <a:lnTo>
                  <a:pt x="815159" y="0"/>
                </a:lnTo>
                <a:lnTo>
                  <a:pt x="815159" y="815159"/>
                </a:lnTo>
                <a:lnTo>
                  <a:pt x="0" y="8151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G"/>
          </a:p>
        </p:txBody>
      </p:sp>
      <p:sp>
        <p:nvSpPr>
          <p:cNvPr id="27" name="TextBox 27"/>
          <p:cNvSpPr txBox="1"/>
          <p:nvPr/>
        </p:nvSpPr>
        <p:spPr>
          <a:xfrm>
            <a:off x="10432170" y="1723553"/>
            <a:ext cx="3280765" cy="509905"/>
          </a:xfrm>
          <a:prstGeom prst="rect">
            <a:avLst/>
          </a:prstGeom>
        </p:spPr>
        <p:txBody>
          <a:bodyPr lIns="0" tIns="0" rIns="0" bIns="0" rtlCol="0" anchor="t">
            <a:spAutoFit/>
          </a:bodyPr>
          <a:lstStyle/>
          <a:p>
            <a:pPr>
              <a:lnSpc>
                <a:spcPts val="3919"/>
              </a:lnSpc>
            </a:pPr>
            <a:r>
              <a:rPr lang="en-US" sz="2799">
                <a:solidFill>
                  <a:srgbClr val="000000"/>
                </a:solidFill>
                <a:latin typeface="Poppins Bold"/>
              </a:rPr>
              <a:t>Sub-Objectives</a:t>
            </a:r>
          </a:p>
        </p:txBody>
      </p:sp>
      <p:sp>
        <p:nvSpPr>
          <p:cNvPr id="28" name="TextBox 28"/>
          <p:cNvSpPr txBox="1"/>
          <p:nvPr/>
        </p:nvSpPr>
        <p:spPr>
          <a:xfrm>
            <a:off x="4935049" y="6472219"/>
            <a:ext cx="3376506" cy="509905"/>
          </a:xfrm>
          <a:prstGeom prst="rect">
            <a:avLst/>
          </a:prstGeom>
        </p:spPr>
        <p:txBody>
          <a:bodyPr lIns="0" tIns="0" rIns="0" bIns="0" rtlCol="0" anchor="t">
            <a:spAutoFit/>
          </a:bodyPr>
          <a:lstStyle/>
          <a:p>
            <a:pPr algn="r">
              <a:lnSpc>
                <a:spcPts val="3920"/>
              </a:lnSpc>
            </a:pPr>
            <a:r>
              <a:rPr lang="en-US" sz="2800">
                <a:solidFill>
                  <a:srgbClr val="000000"/>
                </a:solidFill>
                <a:latin typeface="Poppins Bold"/>
              </a:rPr>
              <a:t>Main Objective</a:t>
            </a:r>
          </a:p>
        </p:txBody>
      </p:sp>
      <p:sp>
        <p:nvSpPr>
          <p:cNvPr id="29" name="TextBox 29"/>
          <p:cNvSpPr txBox="1"/>
          <p:nvPr/>
        </p:nvSpPr>
        <p:spPr>
          <a:xfrm>
            <a:off x="457163" y="7232714"/>
            <a:ext cx="7854392" cy="1795363"/>
          </a:xfrm>
          <a:prstGeom prst="rect">
            <a:avLst/>
          </a:prstGeom>
        </p:spPr>
        <p:txBody>
          <a:bodyPr wrap="square" lIns="0" tIns="0" rIns="0" bIns="0" rtlCol="0" anchor="t">
            <a:spAutoFit/>
          </a:bodyPr>
          <a:lstStyle/>
          <a:p>
            <a:pPr marL="514985" lvl="1" indent="-257175">
              <a:lnSpc>
                <a:spcPts val="2841"/>
              </a:lnSpc>
              <a:buFont typeface="Arial"/>
              <a:buChar char="•"/>
            </a:pPr>
            <a:r>
              <a:rPr lang="en-US" sz="2500">
                <a:solidFill>
                  <a:srgbClr val="000000"/>
                </a:solidFill>
                <a:latin typeface="Poppins"/>
                <a:ea typeface="+mn-lt"/>
                <a:cs typeface="+mn-lt"/>
              </a:rPr>
              <a:t>The core objective of classifying data leakage level using machine learning in a DLP system is to predict the potential impact of a data leak, enabling organizations to respond appropriately and minimize </a:t>
            </a:r>
            <a:r>
              <a:rPr lang="en-US" sz="2500" dirty="0">
                <a:solidFill>
                  <a:srgbClr val="000000"/>
                </a:solidFill>
                <a:latin typeface="Poppins"/>
                <a:ea typeface="+mn-lt"/>
                <a:cs typeface="+mn-lt"/>
              </a:rPr>
              <a:t>damage. </a:t>
            </a:r>
            <a:endParaRPr lang="en-US" sz="2500">
              <a:latin typeface="Poppins"/>
              <a:ea typeface="+mn-lt"/>
              <a:cs typeface="+mn-lt"/>
            </a:endParaRPr>
          </a:p>
        </p:txBody>
      </p:sp>
      <p:sp>
        <p:nvSpPr>
          <p:cNvPr id="30" name="TextBox 30"/>
          <p:cNvSpPr txBox="1"/>
          <p:nvPr/>
        </p:nvSpPr>
        <p:spPr>
          <a:xfrm>
            <a:off x="10137244" y="2928051"/>
            <a:ext cx="7816117" cy="4834657"/>
          </a:xfrm>
          <a:prstGeom prst="rect">
            <a:avLst/>
          </a:prstGeom>
        </p:spPr>
        <p:txBody>
          <a:bodyPr wrap="square" lIns="0" tIns="0" rIns="0" bIns="0" rtlCol="0" anchor="t">
            <a:spAutoFit/>
          </a:bodyPr>
          <a:lstStyle/>
          <a:p>
            <a:pPr marL="518160" lvl="1" indent="-259080">
              <a:lnSpc>
                <a:spcPts val="2856"/>
              </a:lnSpc>
              <a:buFont typeface="Arial"/>
              <a:buChar char="•"/>
            </a:pPr>
            <a:r>
              <a:rPr lang="en-US" sz="2500" dirty="0">
                <a:solidFill>
                  <a:srgbClr val="000000"/>
                </a:solidFill>
                <a:latin typeface="Poppins"/>
                <a:ea typeface="+mn-lt"/>
                <a:cs typeface="+mn-lt"/>
              </a:rPr>
              <a:t>Helps in identifying any overfitting issues, ensuring the model performs well on actual emails and not just the training data.</a:t>
            </a:r>
            <a:endParaRPr lang="en-US"/>
          </a:p>
          <a:p>
            <a:pPr marL="259080" lvl="1">
              <a:lnSpc>
                <a:spcPts val="2856"/>
              </a:lnSpc>
            </a:pPr>
            <a:endParaRPr lang="en-US" sz="2500" dirty="0">
              <a:latin typeface="Poppins"/>
              <a:ea typeface="+mn-lt"/>
              <a:cs typeface="+mn-lt"/>
            </a:endParaRPr>
          </a:p>
          <a:p>
            <a:pPr marL="518160" lvl="1" indent="-259080">
              <a:lnSpc>
                <a:spcPts val="2856"/>
              </a:lnSpc>
              <a:buFont typeface="Arial"/>
              <a:buChar char="•"/>
            </a:pPr>
            <a:r>
              <a:rPr lang="en-US" sz="2500" dirty="0">
                <a:latin typeface="Poppins"/>
                <a:ea typeface="+mn-lt"/>
                <a:cs typeface="+mn-lt"/>
              </a:rPr>
              <a:t>Facilitates easier monitoring and management of classified emails, enabling timely responses to potential data leak threats. </a:t>
            </a:r>
          </a:p>
          <a:p>
            <a:pPr marL="259080" lvl="1">
              <a:lnSpc>
                <a:spcPts val="2856"/>
              </a:lnSpc>
            </a:pPr>
            <a:endParaRPr lang="en-US" sz="2500" dirty="0">
              <a:latin typeface="Poppins"/>
              <a:ea typeface="+mn-lt"/>
              <a:cs typeface="+mn-lt"/>
            </a:endParaRPr>
          </a:p>
          <a:p>
            <a:pPr marL="518160" lvl="1" indent="-259080">
              <a:lnSpc>
                <a:spcPts val="2856"/>
              </a:lnSpc>
              <a:buFont typeface="Arial"/>
              <a:buChar char="•"/>
            </a:pPr>
            <a:r>
              <a:rPr lang="en-US" sz="2500" dirty="0">
                <a:latin typeface="Poppins"/>
                <a:ea typeface="+mn-lt"/>
                <a:cs typeface="+mn-lt"/>
              </a:rPr>
              <a:t>Enables immediate action on potential risks, reducing the window of vulnerability when sensitive data might be exposed.</a:t>
            </a:r>
          </a:p>
          <a:p>
            <a:pPr marL="518160" lvl="1" indent="-259080">
              <a:lnSpc>
                <a:spcPts val="2856"/>
              </a:lnSpc>
              <a:buFont typeface="Arial"/>
              <a:buChar char="•"/>
            </a:pPr>
            <a:endParaRPr lang="en-US" sz="2500" dirty="0">
              <a:latin typeface="Poppins"/>
              <a:ea typeface="+mn-lt"/>
              <a:cs typeface="+mn-lt"/>
            </a:endParaRPr>
          </a:p>
        </p:txBody>
      </p:sp>
      <p:sp>
        <p:nvSpPr>
          <p:cNvPr id="31" name="TextBox 31"/>
          <p:cNvSpPr txBox="1"/>
          <p:nvPr/>
        </p:nvSpPr>
        <p:spPr>
          <a:xfrm>
            <a:off x="1028700" y="971550"/>
            <a:ext cx="5836419"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OBJECTIVE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307666" y="6066951"/>
            <a:ext cx="7672669" cy="0"/>
          </a:xfrm>
          <a:prstGeom prst="line">
            <a:avLst/>
          </a:prstGeom>
          <a:ln w="38100" cap="flat">
            <a:solidFill>
              <a:srgbClr val="000000"/>
            </a:solidFill>
            <a:prstDash val="solid"/>
            <a:headEnd type="none" w="sm" len="sm"/>
            <a:tailEnd type="none" w="sm" len="sm"/>
          </a:ln>
        </p:spPr>
        <p:txBody>
          <a:bodyPr/>
          <a:lstStyle/>
          <a:p>
            <a:endParaRPr lang="en-SG"/>
          </a:p>
        </p:txBody>
      </p:sp>
      <p:grpSp>
        <p:nvGrpSpPr>
          <p:cNvPr id="3" name="Group 3"/>
          <p:cNvGrpSpPr/>
          <p:nvPr/>
        </p:nvGrpSpPr>
        <p:grpSpPr>
          <a:xfrm rot="-10800000">
            <a:off x="-3067113" y="-179028"/>
            <a:ext cx="6103845" cy="5340865"/>
            <a:chOff x="0" y="0"/>
            <a:chExt cx="812800" cy="711200"/>
          </a:xfrm>
        </p:grpSpPr>
        <p:sp>
          <p:nvSpPr>
            <p:cNvPr id="4" name="Freeform 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5" name="TextBox 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6" name="Group 6"/>
          <p:cNvGrpSpPr/>
          <p:nvPr/>
        </p:nvGrpSpPr>
        <p:grpSpPr>
          <a:xfrm>
            <a:off x="16721430" y="701820"/>
            <a:ext cx="3114134" cy="2724867"/>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alpha val="87843"/>
              </a:srgbClr>
            </a:solidFill>
          </p:spPr>
          <p:txBody>
            <a:bodyPr/>
            <a:lstStyle/>
            <a:p>
              <a:endParaRPr lang="en-SG"/>
            </a:p>
          </p:txBody>
        </p:sp>
        <p:sp>
          <p:nvSpPr>
            <p:cNvPr id="8" name="TextBox 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9" name="Group 9"/>
          <p:cNvGrpSpPr/>
          <p:nvPr/>
        </p:nvGrpSpPr>
        <p:grpSpPr>
          <a:xfrm rot="-10800000">
            <a:off x="16721430" y="3347730"/>
            <a:ext cx="3085910" cy="2700171"/>
            <a:chOff x="0" y="0"/>
            <a:chExt cx="812800" cy="711200"/>
          </a:xfrm>
        </p:grpSpPr>
        <p:sp>
          <p:nvSpPr>
            <p:cNvPr id="10" name="Freeform 1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1" name="TextBox 11"/>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2" name="Group 12"/>
          <p:cNvGrpSpPr/>
          <p:nvPr/>
        </p:nvGrpSpPr>
        <p:grpSpPr>
          <a:xfrm rot="-10800000">
            <a:off x="14738797" y="-179028"/>
            <a:ext cx="4041467" cy="3536283"/>
            <a:chOff x="0" y="0"/>
            <a:chExt cx="812800" cy="711200"/>
          </a:xfrm>
        </p:grpSpPr>
        <p:sp>
          <p:nvSpPr>
            <p:cNvPr id="13" name="Freeform 1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4" name="TextBox 1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5" name="Group 15"/>
          <p:cNvGrpSpPr/>
          <p:nvPr/>
        </p:nvGrpSpPr>
        <p:grpSpPr>
          <a:xfrm>
            <a:off x="844545" y="701820"/>
            <a:ext cx="2020733" cy="1768142"/>
            <a:chOff x="0" y="0"/>
            <a:chExt cx="812800" cy="711200"/>
          </a:xfrm>
        </p:grpSpPr>
        <p:sp>
          <p:nvSpPr>
            <p:cNvPr id="16" name="Freeform 1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7" name="TextBox 1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8" name="Group 18"/>
          <p:cNvGrpSpPr/>
          <p:nvPr/>
        </p:nvGrpSpPr>
        <p:grpSpPr>
          <a:xfrm rot="-10800000">
            <a:off x="15255224" y="8207092"/>
            <a:ext cx="2020733" cy="1768142"/>
            <a:chOff x="0" y="0"/>
            <a:chExt cx="812800" cy="711200"/>
          </a:xfrm>
        </p:grpSpPr>
        <p:sp>
          <p:nvSpPr>
            <p:cNvPr id="19" name="Freeform 1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20" name="TextBox 2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1" name="Group 21"/>
          <p:cNvGrpSpPr/>
          <p:nvPr/>
        </p:nvGrpSpPr>
        <p:grpSpPr>
          <a:xfrm rot="-10800000">
            <a:off x="2039445" y="716487"/>
            <a:ext cx="997288" cy="872627"/>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23" name="TextBox 2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4" name="Group 24"/>
          <p:cNvGrpSpPr/>
          <p:nvPr/>
        </p:nvGrpSpPr>
        <p:grpSpPr>
          <a:xfrm>
            <a:off x="15171344" y="9102606"/>
            <a:ext cx="997288" cy="872627"/>
            <a:chOff x="0" y="0"/>
            <a:chExt cx="812800" cy="711200"/>
          </a:xfrm>
        </p:grpSpPr>
        <p:sp>
          <p:nvSpPr>
            <p:cNvPr id="25" name="Freeform 2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26" name="TextBox 2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7" name="TextBox 27"/>
          <p:cNvSpPr txBox="1"/>
          <p:nvPr/>
        </p:nvSpPr>
        <p:spPr>
          <a:xfrm>
            <a:off x="5952235" y="4427827"/>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METHODOLOGY</a:t>
            </a:r>
          </a:p>
        </p:txBody>
      </p:sp>
      <p:sp>
        <p:nvSpPr>
          <p:cNvPr id="28" name="Freeform 28"/>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29" name="TextBox 29"/>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30" name="TextBox 30"/>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IT20299002  | </a:t>
            </a:r>
            <a:r>
              <a:rPr lang="en-US" sz="2599" err="1">
                <a:solidFill>
                  <a:srgbClr val="000000"/>
                </a:solidFill>
                <a:latin typeface="Canva Sans"/>
              </a:rPr>
              <a:t>Keshani</a:t>
            </a:r>
            <a:r>
              <a:rPr lang="en-US" sz="2599">
                <a:solidFill>
                  <a:srgbClr val="000000"/>
                </a:solidFill>
                <a:latin typeface="Canva Sans"/>
              </a:rPr>
              <a:t> SK  |  TMP-2023-24-082</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574388"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3051923" y="-1398002"/>
            <a:ext cx="6103845" cy="5340865"/>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rot="-10800000">
            <a:off x="16277009" y="689261"/>
            <a:ext cx="1700198" cy="1487673"/>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1" name="Group 11"/>
          <p:cNvGrpSpPr/>
          <p:nvPr/>
        </p:nvGrpSpPr>
        <p:grpSpPr>
          <a:xfrm rot="-10800000">
            <a:off x="364226" y="689261"/>
            <a:ext cx="1700198" cy="1487673"/>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3" name="TextBox 1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15876885" y="1304307"/>
            <a:ext cx="997288" cy="872627"/>
            <a:chOff x="0" y="0"/>
            <a:chExt cx="812800" cy="711200"/>
          </a:xfrm>
        </p:grpSpPr>
        <p:sp>
          <p:nvSpPr>
            <p:cNvPr id="15" name="Freeform 1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6" name="TextBox 1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1411866" y="1304307"/>
            <a:ext cx="997288" cy="872627"/>
            <a:chOff x="0" y="0"/>
            <a:chExt cx="812800" cy="711200"/>
          </a:xfrm>
        </p:grpSpPr>
        <p:sp>
          <p:nvSpPr>
            <p:cNvPr id="18" name="Freeform 1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9" name="TextBox 1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0" name="Freeform 20"/>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21" name="Freeform 21"/>
          <p:cNvSpPr/>
          <p:nvPr/>
        </p:nvSpPr>
        <p:spPr>
          <a:xfrm>
            <a:off x="5272543" y="2176934"/>
            <a:ext cx="6810673" cy="6998123"/>
          </a:xfrm>
          <a:custGeom>
            <a:avLst/>
            <a:gdLst/>
            <a:ahLst/>
            <a:cxnLst/>
            <a:rect l="l" t="t" r="r" b="b"/>
            <a:pathLst>
              <a:path w="6810673" h="6998123">
                <a:moveTo>
                  <a:pt x="0" y="0"/>
                </a:moveTo>
                <a:lnTo>
                  <a:pt x="6810672" y="0"/>
                </a:lnTo>
                <a:lnTo>
                  <a:pt x="6810672" y="6998123"/>
                </a:lnTo>
                <a:lnTo>
                  <a:pt x="0" y="6998123"/>
                </a:lnTo>
                <a:lnTo>
                  <a:pt x="0" y="0"/>
                </a:lnTo>
                <a:close/>
              </a:path>
            </a:pathLst>
          </a:custGeom>
          <a:blipFill>
            <a:blip r:embed="rId3"/>
            <a:stretch>
              <a:fillRect/>
            </a:stretch>
          </a:blipFill>
        </p:spPr>
        <p:txBody>
          <a:bodyPr/>
          <a:lstStyle/>
          <a:p>
            <a:endParaRPr lang="en-SG"/>
          </a:p>
        </p:txBody>
      </p:sp>
      <p:sp>
        <p:nvSpPr>
          <p:cNvPr id="22" name="TextBox 22"/>
          <p:cNvSpPr txBox="1"/>
          <p:nvPr/>
        </p:nvSpPr>
        <p:spPr>
          <a:xfrm>
            <a:off x="4835917" y="632111"/>
            <a:ext cx="8616166" cy="1702374"/>
          </a:xfrm>
          <a:prstGeom prst="rect">
            <a:avLst/>
          </a:prstGeom>
        </p:spPr>
        <p:txBody>
          <a:bodyPr lIns="0" tIns="0" rIns="0" bIns="0" rtlCol="0" anchor="t">
            <a:spAutoFit/>
          </a:bodyPr>
          <a:lstStyle/>
          <a:p>
            <a:pPr algn="ctr">
              <a:lnSpc>
                <a:spcPts val="7615"/>
              </a:lnSpc>
            </a:pPr>
            <a:r>
              <a:rPr lang="en-US" sz="6399">
                <a:solidFill>
                  <a:srgbClr val="000000"/>
                </a:solidFill>
                <a:latin typeface="Poppins Bold"/>
              </a:rPr>
              <a:t>SYSTEM DIAGRAM</a:t>
            </a:r>
          </a:p>
          <a:p>
            <a:pPr algn="ctr">
              <a:lnSpc>
                <a:spcPts val="5359"/>
              </a:lnSpc>
            </a:pPr>
            <a:endParaRPr lang="en-US" sz="6399">
              <a:solidFill>
                <a:srgbClr val="000000"/>
              </a:solidFill>
              <a:latin typeface="Poppins Bold"/>
            </a:endParaRPr>
          </a:p>
        </p:txBody>
      </p:sp>
      <p:sp>
        <p:nvSpPr>
          <p:cNvPr id="23" name="TextBox 23"/>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24" name="TextBox 24"/>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IT20299002  | Keshani SK  |  TMP-2023-24-082</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694524" y="-1172029"/>
            <a:ext cx="7422957" cy="6427946"/>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87" r="-14987"/>
              </a:stretch>
            </a:blipFill>
          </p:spPr>
          <p:txBody>
            <a:bodyPr/>
            <a:lstStyle/>
            <a:p>
              <a:endParaRPr lang="en-SG"/>
            </a:p>
          </p:txBody>
        </p:sp>
      </p:grpSp>
      <p:grpSp>
        <p:nvGrpSpPr>
          <p:cNvPr id="4" name="Group 4"/>
          <p:cNvGrpSpPr>
            <a:grpSpLocks noChangeAspect="1"/>
          </p:cNvGrpSpPr>
          <p:nvPr/>
        </p:nvGrpSpPr>
        <p:grpSpPr>
          <a:xfrm>
            <a:off x="8755212" y="2475477"/>
            <a:ext cx="5317090" cy="4604361"/>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4987" r="-14987"/>
              </a:stretch>
            </a:blipFill>
          </p:spPr>
          <p:txBody>
            <a:bodyPr/>
            <a:lstStyle/>
            <a:p>
              <a:endParaRPr lang="en-SG"/>
            </a:p>
          </p:txBody>
        </p:sp>
      </p:grpSp>
      <p:grpSp>
        <p:nvGrpSpPr>
          <p:cNvPr id="6" name="Group 6"/>
          <p:cNvGrpSpPr>
            <a:grpSpLocks noChangeAspect="1"/>
          </p:cNvGrpSpPr>
          <p:nvPr/>
        </p:nvGrpSpPr>
        <p:grpSpPr>
          <a:xfrm>
            <a:off x="12970910" y="4720507"/>
            <a:ext cx="5317090" cy="4604361"/>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42602" t="-9715"/>
              </a:stretch>
            </a:blipFill>
          </p:spPr>
          <p:txBody>
            <a:bodyPr/>
            <a:lstStyle/>
            <a:p>
              <a:endParaRPr lang="en-SG"/>
            </a:p>
          </p:txBody>
        </p:sp>
      </p:grpSp>
      <p:sp>
        <p:nvSpPr>
          <p:cNvPr id="11" name="TextBox 11"/>
          <p:cNvSpPr txBox="1"/>
          <p:nvPr/>
        </p:nvSpPr>
        <p:spPr>
          <a:xfrm>
            <a:off x="1324411" y="4585232"/>
            <a:ext cx="7918600" cy="843915"/>
          </a:xfrm>
          <a:prstGeom prst="rect">
            <a:avLst/>
          </a:prstGeom>
        </p:spPr>
        <p:txBody>
          <a:bodyPr lIns="0" tIns="0" rIns="0" bIns="0" rtlCol="0" anchor="t">
            <a:spAutoFit/>
          </a:bodyPr>
          <a:lstStyle/>
          <a:p>
            <a:pPr marL="518162" lvl="1" indent="-259081">
              <a:lnSpc>
                <a:spcPts val="3360"/>
              </a:lnSpc>
              <a:buFont typeface="Arial"/>
              <a:buChar char="•"/>
            </a:pPr>
            <a:r>
              <a:rPr lang="en-US" sz="2400">
                <a:solidFill>
                  <a:srgbClr val="000000"/>
                </a:solidFill>
                <a:latin typeface="Poppins Bold"/>
              </a:rPr>
              <a:t>Supervised learning algorithm​</a:t>
            </a:r>
          </a:p>
          <a:p>
            <a:pPr>
              <a:lnSpc>
                <a:spcPts val="3360"/>
              </a:lnSpc>
            </a:pPr>
            <a:endParaRPr lang="en-US" sz="2400">
              <a:solidFill>
                <a:srgbClr val="000000"/>
              </a:solidFill>
              <a:latin typeface="Poppins Bold"/>
            </a:endParaRPr>
          </a:p>
        </p:txBody>
      </p:sp>
      <p:grpSp>
        <p:nvGrpSpPr>
          <p:cNvPr id="13" name="Group 13"/>
          <p:cNvGrpSpPr/>
          <p:nvPr/>
        </p:nvGrpSpPr>
        <p:grpSpPr>
          <a:xfrm>
            <a:off x="16505097" y="3202928"/>
            <a:ext cx="2815893" cy="2463906"/>
            <a:chOff x="0" y="0"/>
            <a:chExt cx="812800" cy="711200"/>
          </a:xfrm>
        </p:grpSpPr>
        <p:sp>
          <p:nvSpPr>
            <p:cNvPr id="14" name="Freeform 1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alpha val="87843"/>
              </a:srgbClr>
            </a:solidFill>
          </p:spPr>
          <p:txBody>
            <a:bodyPr/>
            <a:lstStyle/>
            <a:p>
              <a:endParaRPr lang="en-SG"/>
            </a:p>
          </p:txBody>
        </p:sp>
        <p:sp>
          <p:nvSpPr>
            <p:cNvPr id="15" name="TextBox 1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6" name="Group 16"/>
          <p:cNvGrpSpPr/>
          <p:nvPr/>
        </p:nvGrpSpPr>
        <p:grpSpPr>
          <a:xfrm>
            <a:off x="12135337" y="1169975"/>
            <a:ext cx="1161687" cy="1016476"/>
            <a:chOff x="0" y="0"/>
            <a:chExt cx="812800" cy="711200"/>
          </a:xfrm>
        </p:grpSpPr>
        <p:sp>
          <p:nvSpPr>
            <p:cNvPr id="17" name="Freeform 1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alpha val="87843"/>
              </a:srgbClr>
            </a:solidFill>
          </p:spPr>
          <p:txBody>
            <a:bodyPr/>
            <a:lstStyle/>
            <a:p>
              <a:endParaRPr lang="en-SG"/>
            </a:p>
          </p:txBody>
        </p:sp>
        <p:sp>
          <p:nvSpPr>
            <p:cNvPr id="18" name="TextBox 1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9" name="Group 19"/>
          <p:cNvGrpSpPr/>
          <p:nvPr/>
        </p:nvGrpSpPr>
        <p:grpSpPr>
          <a:xfrm rot="-10800000">
            <a:off x="16513788" y="5666834"/>
            <a:ext cx="2815893" cy="2463906"/>
            <a:chOff x="0" y="0"/>
            <a:chExt cx="812800" cy="711200"/>
          </a:xfrm>
        </p:grpSpPr>
        <p:sp>
          <p:nvSpPr>
            <p:cNvPr id="20" name="Freeform 2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21" name="TextBox 21"/>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2" name="Group 22"/>
          <p:cNvGrpSpPr/>
          <p:nvPr/>
        </p:nvGrpSpPr>
        <p:grpSpPr>
          <a:xfrm rot="-10800000">
            <a:off x="12138922" y="2186452"/>
            <a:ext cx="1161687" cy="1016476"/>
            <a:chOff x="0" y="0"/>
            <a:chExt cx="812800" cy="711200"/>
          </a:xfrm>
        </p:grpSpPr>
        <p:sp>
          <p:nvSpPr>
            <p:cNvPr id="23" name="Freeform 2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24" name="TextBox 2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5" name="Freeform 25"/>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5"/>
            <a:stretch>
              <a:fillRect/>
            </a:stretch>
          </a:blipFill>
        </p:spPr>
        <p:txBody>
          <a:bodyPr/>
          <a:lstStyle/>
          <a:p>
            <a:endParaRPr lang="en-SG"/>
          </a:p>
        </p:txBody>
      </p:sp>
      <p:sp>
        <p:nvSpPr>
          <p:cNvPr id="26" name="TextBox 26"/>
          <p:cNvSpPr txBox="1"/>
          <p:nvPr/>
        </p:nvSpPr>
        <p:spPr>
          <a:xfrm>
            <a:off x="1028700" y="745241"/>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TECHNOLOGIES </a:t>
            </a:r>
          </a:p>
        </p:txBody>
      </p:sp>
      <p:sp>
        <p:nvSpPr>
          <p:cNvPr id="27" name="TextBox 27"/>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28" name="TextBox 28"/>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id="49" name="TextBox 49"/>
          <p:cNvSpPr txBox="1"/>
          <p:nvPr/>
        </p:nvSpPr>
        <p:spPr>
          <a:xfrm>
            <a:off x="1324411" y="3404935"/>
            <a:ext cx="7705311" cy="959134"/>
          </a:xfrm>
          <a:prstGeom prst="rect">
            <a:avLst/>
          </a:prstGeom>
        </p:spPr>
        <p:txBody>
          <a:bodyPr lIns="0" tIns="0" rIns="0" bIns="0" rtlCol="0" anchor="t">
            <a:spAutoFit/>
          </a:bodyPr>
          <a:lstStyle/>
          <a:p>
            <a:pPr marL="518162" lvl="1" indent="-259081">
              <a:lnSpc>
                <a:spcPts val="3360"/>
              </a:lnSpc>
              <a:buFont typeface="Arial"/>
              <a:buChar char="•"/>
            </a:pPr>
            <a:r>
              <a:rPr lang="en-US" sz="2400" dirty="0">
                <a:solidFill>
                  <a:srgbClr val="000000"/>
                </a:solidFill>
                <a:latin typeface="Poppins Bold"/>
              </a:rPr>
              <a:t>Machine Learning </a:t>
            </a:r>
          </a:p>
          <a:p>
            <a:pPr>
              <a:lnSpc>
                <a:spcPts val="4308"/>
              </a:lnSpc>
            </a:pPr>
            <a:endParaRPr lang="en-US" sz="2400">
              <a:solidFill>
                <a:srgbClr val="000000"/>
              </a:solidFill>
              <a:latin typeface="Poppins Bold"/>
            </a:endParaRPr>
          </a:p>
        </p:txBody>
      </p:sp>
      <p:sp>
        <p:nvSpPr>
          <p:cNvPr id="51" name="TextBox 51"/>
          <p:cNvSpPr txBox="1"/>
          <p:nvPr/>
        </p:nvSpPr>
        <p:spPr>
          <a:xfrm>
            <a:off x="1324411" y="5667564"/>
            <a:ext cx="8230330" cy="843915"/>
          </a:xfrm>
          <a:prstGeom prst="rect">
            <a:avLst/>
          </a:prstGeom>
        </p:spPr>
        <p:txBody>
          <a:bodyPr lIns="0" tIns="0" rIns="0" bIns="0" rtlCol="0" anchor="t">
            <a:spAutoFit/>
          </a:bodyPr>
          <a:lstStyle/>
          <a:p>
            <a:pPr marL="518162" lvl="1" indent="-259081">
              <a:lnSpc>
                <a:spcPts val="3360"/>
              </a:lnSpc>
              <a:buFont typeface="Arial"/>
              <a:buChar char="•"/>
            </a:pPr>
            <a:r>
              <a:rPr lang="en-US" sz="2400">
                <a:solidFill>
                  <a:srgbClr val="000000"/>
                </a:solidFill>
                <a:latin typeface="Poppins Bold"/>
              </a:rPr>
              <a:t>Programming languages (Python)​</a:t>
            </a:r>
          </a:p>
          <a:p>
            <a:pPr>
              <a:lnSpc>
                <a:spcPts val="3360"/>
              </a:lnSpc>
            </a:pPr>
            <a:endParaRPr lang="en-US" sz="2400">
              <a:solidFill>
                <a:srgbClr val="000000"/>
              </a:solidFill>
              <a:latin typeface="Poppins Bo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5943291" y="7774589"/>
            <a:ext cx="2020733" cy="1768142"/>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59411" y="8670103"/>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AutoShape 11"/>
          <p:cNvSpPr/>
          <p:nvPr/>
        </p:nvSpPr>
        <p:spPr>
          <a:xfrm>
            <a:off x="2482172" y="4157408"/>
            <a:ext cx="13323657" cy="0"/>
          </a:xfrm>
          <a:prstGeom prst="line">
            <a:avLst/>
          </a:prstGeom>
          <a:ln w="38100" cap="flat">
            <a:solidFill>
              <a:srgbClr val="000000"/>
            </a:solidFill>
            <a:prstDash val="sysDash"/>
            <a:headEnd type="none" w="sm" len="sm"/>
            <a:tailEnd type="none" w="sm" len="sm"/>
          </a:ln>
        </p:spPr>
        <p:txBody>
          <a:bodyPr/>
          <a:lstStyle/>
          <a:p>
            <a:endParaRPr lang="en-SG"/>
          </a:p>
        </p:txBody>
      </p:sp>
      <p:grpSp>
        <p:nvGrpSpPr>
          <p:cNvPr id="12" name="Group 12"/>
          <p:cNvGrpSpPr/>
          <p:nvPr/>
        </p:nvGrpSpPr>
        <p:grpSpPr>
          <a:xfrm>
            <a:off x="4303915" y="3004720"/>
            <a:ext cx="2334193" cy="2334193"/>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14" name="TextBox 14"/>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15" name="Group 15"/>
          <p:cNvGrpSpPr/>
          <p:nvPr/>
        </p:nvGrpSpPr>
        <p:grpSpPr>
          <a:xfrm>
            <a:off x="11651264" y="2975903"/>
            <a:ext cx="2334193" cy="2334193"/>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17" name="TextBox 17"/>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sp>
        <p:nvSpPr>
          <p:cNvPr id="18" name="Freeform 18"/>
          <p:cNvSpPr/>
          <p:nvPr/>
        </p:nvSpPr>
        <p:spPr>
          <a:xfrm>
            <a:off x="4835575" y="3442430"/>
            <a:ext cx="1270874" cy="1429957"/>
          </a:xfrm>
          <a:custGeom>
            <a:avLst/>
            <a:gdLst/>
            <a:ahLst/>
            <a:cxnLst/>
            <a:rect l="l" t="t" r="r" b="b"/>
            <a:pathLst>
              <a:path w="1270874" h="1429957">
                <a:moveTo>
                  <a:pt x="0" y="0"/>
                </a:moveTo>
                <a:lnTo>
                  <a:pt x="1270874" y="0"/>
                </a:lnTo>
                <a:lnTo>
                  <a:pt x="1270874" y="1429957"/>
                </a:lnTo>
                <a:lnTo>
                  <a:pt x="0" y="14299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19" name="Freeform 19"/>
          <p:cNvSpPr/>
          <p:nvPr/>
        </p:nvSpPr>
        <p:spPr>
          <a:xfrm>
            <a:off x="12218579" y="3543825"/>
            <a:ext cx="1199562" cy="1189066"/>
          </a:xfrm>
          <a:custGeom>
            <a:avLst/>
            <a:gdLst/>
            <a:ahLst/>
            <a:cxnLst/>
            <a:rect l="l" t="t" r="r" b="b"/>
            <a:pathLst>
              <a:path w="1199562" h="1189066">
                <a:moveTo>
                  <a:pt x="0" y="0"/>
                </a:moveTo>
                <a:lnTo>
                  <a:pt x="1199563" y="0"/>
                </a:lnTo>
                <a:lnTo>
                  <a:pt x="1199563" y="1189066"/>
                </a:lnTo>
                <a:lnTo>
                  <a:pt x="0" y="1189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20" name="TextBox 20"/>
          <p:cNvSpPr txBox="1"/>
          <p:nvPr/>
        </p:nvSpPr>
        <p:spPr>
          <a:xfrm>
            <a:off x="3345193" y="5507529"/>
            <a:ext cx="4563367" cy="450508"/>
          </a:xfrm>
          <a:prstGeom prst="rect">
            <a:avLst/>
          </a:prstGeom>
        </p:spPr>
        <p:txBody>
          <a:bodyPr lIns="0" tIns="0" rIns="0" bIns="0" rtlCol="0" anchor="t">
            <a:spAutoFit/>
          </a:bodyPr>
          <a:lstStyle/>
          <a:p>
            <a:pPr algn="ctr">
              <a:lnSpc>
                <a:spcPts val="3518"/>
              </a:lnSpc>
            </a:pPr>
            <a:r>
              <a:rPr lang="en-US" sz="2513">
                <a:solidFill>
                  <a:srgbClr val="000000"/>
                </a:solidFill>
                <a:latin typeface="Poppins Bold"/>
              </a:rPr>
              <a:t>Functional Requirements​</a:t>
            </a:r>
          </a:p>
        </p:txBody>
      </p:sp>
      <p:sp>
        <p:nvSpPr>
          <p:cNvPr id="21" name="TextBox 21"/>
          <p:cNvSpPr txBox="1"/>
          <p:nvPr/>
        </p:nvSpPr>
        <p:spPr>
          <a:xfrm>
            <a:off x="10205998" y="5507529"/>
            <a:ext cx="5746819" cy="450508"/>
          </a:xfrm>
          <a:prstGeom prst="rect">
            <a:avLst/>
          </a:prstGeom>
        </p:spPr>
        <p:txBody>
          <a:bodyPr lIns="0" tIns="0" rIns="0" bIns="0" rtlCol="0" anchor="t">
            <a:spAutoFit/>
          </a:bodyPr>
          <a:lstStyle/>
          <a:p>
            <a:pPr algn="ctr">
              <a:lnSpc>
                <a:spcPts val="3518"/>
              </a:lnSpc>
            </a:pPr>
            <a:r>
              <a:rPr lang="en-US" sz="2513">
                <a:solidFill>
                  <a:srgbClr val="000000"/>
                </a:solidFill>
                <a:latin typeface="Poppins Bold"/>
              </a:rPr>
              <a:t>Non-Functional Requirements</a:t>
            </a:r>
          </a:p>
        </p:txBody>
      </p:sp>
      <p:sp>
        <p:nvSpPr>
          <p:cNvPr id="22" name="TextBox 22"/>
          <p:cNvSpPr txBox="1"/>
          <p:nvPr/>
        </p:nvSpPr>
        <p:spPr>
          <a:xfrm>
            <a:off x="1028700" y="745241"/>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REQUIREMENTS </a:t>
            </a:r>
          </a:p>
        </p:txBody>
      </p:sp>
      <p:sp>
        <p:nvSpPr>
          <p:cNvPr id="23" name="Freeform 23"/>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6"/>
            <a:stretch>
              <a:fillRect/>
            </a:stretch>
          </a:blipFill>
        </p:spPr>
        <p:txBody>
          <a:bodyPr/>
          <a:lstStyle/>
          <a:p>
            <a:endParaRPr lang="en-SG"/>
          </a:p>
        </p:txBody>
      </p:sp>
      <p:sp>
        <p:nvSpPr>
          <p:cNvPr id="24" name="TextBox 24"/>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25" name="TextBox 25"/>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id="27" name="TextBox 27"/>
          <p:cNvSpPr txBox="1"/>
          <p:nvPr/>
        </p:nvSpPr>
        <p:spPr>
          <a:xfrm>
            <a:off x="10433024" y="5890623"/>
            <a:ext cx="4245094" cy="3231654"/>
          </a:xfrm>
          <a:prstGeom prst="rect">
            <a:avLst/>
          </a:prstGeom>
        </p:spPr>
        <p:txBody>
          <a:bodyPr lIns="0" tIns="0" rIns="0" bIns="0" rtlCol="0" anchor="t">
            <a:spAutoFit/>
          </a:bodyPr>
          <a:lstStyle/>
          <a:p>
            <a:pPr algn="just">
              <a:lnSpc>
                <a:spcPts val="2841"/>
              </a:lnSpc>
            </a:pPr>
            <a:endParaRPr/>
          </a:p>
          <a:p>
            <a:pPr marL="514985" lvl="1" indent="-257175" algn="just">
              <a:lnSpc>
                <a:spcPts val="2841"/>
              </a:lnSpc>
              <a:buFont typeface="Arial"/>
              <a:buChar char="•"/>
            </a:pPr>
            <a:r>
              <a:rPr lang="en-US" sz="2350" dirty="0">
                <a:solidFill>
                  <a:srgbClr val="000000"/>
                </a:solidFill>
                <a:latin typeface="Times New Roman"/>
              </a:rPr>
              <a:t>Performance​​</a:t>
            </a:r>
            <a:endParaRPr lang="en-US" sz="2350" dirty="0">
              <a:solidFill>
                <a:srgbClr val="000000"/>
              </a:solidFill>
              <a:latin typeface="Times New Roman"/>
              <a:cs typeface="Times New Roman"/>
            </a:endParaRPr>
          </a:p>
          <a:p>
            <a:pPr marL="514985" lvl="1" indent="-257175" algn="just">
              <a:lnSpc>
                <a:spcPts val="2841"/>
              </a:lnSpc>
              <a:buFont typeface="Arial"/>
              <a:buChar char="•"/>
            </a:pPr>
            <a:r>
              <a:rPr lang="en-US" sz="2350" dirty="0">
                <a:solidFill>
                  <a:srgbClr val="000000"/>
                </a:solidFill>
                <a:latin typeface="Times New Roman"/>
              </a:rPr>
              <a:t>Security​​</a:t>
            </a:r>
            <a:endParaRPr lang="en-US" sz="2350" dirty="0">
              <a:solidFill>
                <a:srgbClr val="000000"/>
              </a:solidFill>
              <a:latin typeface="Times New Roman"/>
              <a:cs typeface="Times New Roman"/>
            </a:endParaRPr>
          </a:p>
          <a:p>
            <a:pPr marL="514985" lvl="1" indent="-257175" algn="just">
              <a:lnSpc>
                <a:spcPts val="2841"/>
              </a:lnSpc>
              <a:buFont typeface="Arial"/>
              <a:buChar char="•"/>
            </a:pPr>
            <a:r>
              <a:rPr lang="en-US" sz="2350" dirty="0">
                <a:solidFill>
                  <a:srgbClr val="000000"/>
                </a:solidFill>
                <a:latin typeface="Times New Roman"/>
              </a:rPr>
              <a:t>Reliability​​</a:t>
            </a:r>
            <a:endParaRPr lang="en-US" sz="2350" dirty="0">
              <a:solidFill>
                <a:srgbClr val="000000"/>
              </a:solidFill>
              <a:latin typeface="Times New Roman"/>
              <a:cs typeface="Times New Roman"/>
            </a:endParaRPr>
          </a:p>
          <a:p>
            <a:pPr marL="514985" lvl="1" indent="-257175" algn="just">
              <a:lnSpc>
                <a:spcPts val="2841"/>
              </a:lnSpc>
              <a:buFont typeface="Arial"/>
              <a:buChar char="•"/>
            </a:pPr>
            <a:r>
              <a:rPr lang="en-US" sz="2350" dirty="0">
                <a:solidFill>
                  <a:srgbClr val="000000"/>
                </a:solidFill>
                <a:latin typeface="Times New Roman"/>
              </a:rPr>
              <a:t>Usability​​</a:t>
            </a:r>
            <a:endParaRPr lang="en-US" sz="2350" dirty="0">
              <a:solidFill>
                <a:srgbClr val="000000"/>
              </a:solidFill>
              <a:latin typeface="Times New Roman"/>
              <a:cs typeface="Times New Roman"/>
            </a:endParaRPr>
          </a:p>
          <a:p>
            <a:pPr marL="514985" lvl="1" indent="-257175" algn="just">
              <a:lnSpc>
                <a:spcPts val="2841"/>
              </a:lnSpc>
              <a:buFont typeface="Arial"/>
              <a:buChar char="•"/>
            </a:pPr>
            <a:r>
              <a:rPr lang="en-US" sz="2350" dirty="0">
                <a:solidFill>
                  <a:srgbClr val="000000"/>
                </a:solidFill>
                <a:latin typeface="Times New Roman"/>
                <a:cs typeface="Times New Roman"/>
              </a:rPr>
              <a:t>Accuracy</a:t>
            </a:r>
          </a:p>
          <a:p>
            <a:pPr marL="514985" lvl="1" indent="-257175" algn="just">
              <a:lnSpc>
                <a:spcPts val="2841"/>
              </a:lnSpc>
              <a:buFont typeface="Arial"/>
              <a:buChar char="•"/>
            </a:pPr>
            <a:r>
              <a:rPr lang="en-US" sz="2350" dirty="0">
                <a:solidFill>
                  <a:srgbClr val="000000"/>
                </a:solidFill>
                <a:latin typeface="Times New Roman"/>
                <a:cs typeface="Times New Roman"/>
              </a:rPr>
              <a:t>Scalability</a:t>
            </a:r>
          </a:p>
          <a:p>
            <a:pPr marL="514985" lvl="1" indent="-257175" algn="just">
              <a:lnSpc>
                <a:spcPts val="2841"/>
              </a:lnSpc>
              <a:buFont typeface="Arial"/>
              <a:buChar char="•"/>
            </a:pPr>
            <a:endParaRPr lang="en-US" sz="2350" dirty="0">
              <a:solidFill>
                <a:srgbClr val="000000"/>
              </a:solidFill>
              <a:latin typeface="Times New Roman"/>
              <a:cs typeface="Times New Roman"/>
            </a:endParaRPr>
          </a:p>
          <a:p>
            <a:pPr algn="just">
              <a:lnSpc>
                <a:spcPts val="2841"/>
              </a:lnSpc>
            </a:pPr>
            <a:endParaRPr lang="en-US" sz="2387">
              <a:solidFill>
                <a:srgbClr val="000000"/>
              </a:solidFill>
              <a:latin typeface="Times New Roman"/>
              <a:cs typeface="Times New Roman"/>
            </a:endParaRPr>
          </a:p>
        </p:txBody>
      </p:sp>
      <p:sp>
        <p:nvSpPr>
          <p:cNvPr id="28" name="TextBox 27">
            <a:extLst>
              <a:ext uri="{FF2B5EF4-FFF2-40B4-BE49-F238E27FC236}">
                <a16:creationId xmlns:a16="http://schemas.microsoft.com/office/drawing/2014/main" id="{47538AF9-E185-8419-B6F6-00CF55497B78}"/>
              </a:ext>
            </a:extLst>
          </p:cNvPr>
          <p:cNvSpPr txBox="1"/>
          <p:nvPr/>
        </p:nvSpPr>
        <p:spPr>
          <a:xfrm>
            <a:off x="3349487" y="6057900"/>
            <a:ext cx="4383156" cy="19005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350">
                <a:latin typeface="Times New Roman"/>
                <a:cs typeface="Segoe UI"/>
              </a:rPr>
              <a:t>Data Collection​​​</a:t>
            </a:r>
            <a:endParaRPr lang="en-US"/>
          </a:p>
          <a:p>
            <a:pPr marL="342900" indent="-342900">
              <a:buFont typeface="Arial"/>
              <a:buChar char="•"/>
            </a:pPr>
            <a:r>
              <a:rPr lang="en-US" sz="2350">
                <a:cs typeface="Segoe UI"/>
              </a:rPr>
              <a:t>Real-time Analysis​</a:t>
            </a:r>
            <a:endParaRPr lang="en-US" sz="2350">
              <a:ea typeface="Calibri"/>
              <a:cs typeface="Segoe UI"/>
            </a:endParaRPr>
          </a:p>
          <a:p>
            <a:pPr marL="342900" indent="-342900">
              <a:buFont typeface="Arial"/>
              <a:buChar char="•"/>
            </a:pPr>
            <a:r>
              <a:rPr lang="en-US" sz="2350">
                <a:cs typeface="Segoe UI"/>
              </a:rPr>
              <a:t>Interactive Dashboard​</a:t>
            </a:r>
            <a:endParaRPr lang="en-US" sz="2350">
              <a:ea typeface="Calibri"/>
              <a:cs typeface="Segoe UI"/>
            </a:endParaRPr>
          </a:p>
          <a:p>
            <a:pPr marL="342900" indent="-342900">
              <a:buFont typeface="Arial"/>
              <a:buChar char="•"/>
            </a:pPr>
            <a:r>
              <a:rPr lang="en-US" sz="2350">
                <a:cs typeface="Segoe UI"/>
              </a:rPr>
              <a:t>Integration Capability​</a:t>
            </a:r>
            <a:endParaRPr lang="en-US" sz="2350">
              <a:ea typeface="Calibri"/>
              <a:cs typeface="Segoe UI"/>
            </a:endParaRPr>
          </a:p>
          <a:p>
            <a:pPr marL="342900" indent="-342900">
              <a:buFont typeface="Arial"/>
              <a:buChar char="•"/>
            </a:pPr>
            <a:r>
              <a:rPr lang="en-US" sz="2350">
                <a:cs typeface="Segoe UI"/>
              </a:rPr>
              <a:t>Alert Mechanism​</a:t>
            </a:r>
            <a:endParaRPr lang="en-US" sz="2350">
              <a:ea typeface="Calibri"/>
              <a:cs typeface="Segoe U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313296"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364226" y="689261"/>
            <a:ext cx="1700198" cy="1487673"/>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411866" y="1304307"/>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12" name="Freeform 12"/>
          <p:cNvSpPr/>
          <p:nvPr/>
        </p:nvSpPr>
        <p:spPr>
          <a:xfrm>
            <a:off x="2690931" y="971296"/>
            <a:ext cx="14346250" cy="8642972"/>
          </a:xfrm>
          <a:custGeom>
            <a:avLst/>
            <a:gdLst/>
            <a:ahLst/>
            <a:cxnLst/>
            <a:rect l="l" t="t" r="r" b="b"/>
            <a:pathLst>
              <a:path w="14346250" h="8642972">
                <a:moveTo>
                  <a:pt x="0" y="0"/>
                </a:moveTo>
                <a:lnTo>
                  <a:pt x="14346250" y="0"/>
                </a:lnTo>
                <a:lnTo>
                  <a:pt x="14346250" y="8642972"/>
                </a:lnTo>
                <a:lnTo>
                  <a:pt x="0" y="8642972"/>
                </a:lnTo>
                <a:lnTo>
                  <a:pt x="0" y="0"/>
                </a:lnTo>
                <a:close/>
              </a:path>
            </a:pathLst>
          </a:custGeom>
          <a:blipFill>
            <a:blip r:embed="rId3"/>
            <a:stretch>
              <a:fillRect/>
            </a:stretch>
          </a:blipFill>
        </p:spPr>
        <p:txBody>
          <a:bodyPr/>
          <a:lstStyle/>
          <a:p>
            <a:endParaRPr lang="en-SG"/>
          </a:p>
        </p:txBody>
      </p:sp>
      <p:sp>
        <p:nvSpPr>
          <p:cNvPr id="13" name="TextBox 13"/>
          <p:cNvSpPr txBox="1"/>
          <p:nvPr/>
        </p:nvSpPr>
        <p:spPr>
          <a:xfrm>
            <a:off x="3000926" y="5461"/>
            <a:ext cx="13988630" cy="1874520"/>
          </a:xfrm>
          <a:prstGeom prst="rect">
            <a:avLst/>
          </a:prstGeom>
        </p:spPr>
        <p:txBody>
          <a:bodyPr lIns="0" tIns="0" rIns="0" bIns="0" rtlCol="0" anchor="t">
            <a:spAutoFit/>
          </a:bodyPr>
          <a:lstStyle/>
          <a:p>
            <a:pPr>
              <a:lnSpc>
                <a:spcPts val="7140"/>
              </a:lnSpc>
            </a:pPr>
            <a:r>
              <a:rPr lang="en-US" sz="6000">
                <a:solidFill>
                  <a:srgbClr val="000000"/>
                </a:solidFill>
                <a:latin typeface="Poppins Bold"/>
              </a:rPr>
              <a:t>WORK BREAKDOWN STRUCTURE </a:t>
            </a:r>
          </a:p>
          <a:p>
            <a:pPr>
              <a:lnSpc>
                <a:spcPts val="7140"/>
              </a:lnSpc>
            </a:pPr>
            <a:endParaRPr lang="en-US" sz="6000">
              <a:solidFill>
                <a:srgbClr val="000000"/>
              </a:solidFill>
              <a:latin typeface="Poppins Bold"/>
            </a:endParaRPr>
          </a:p>
        </p:txBody>
      </p:sp>
      <p:sp>
        <p:nvSpPr>
          <p:cNvPr id="14" name="TextBox 14"/>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15" name="TextBox 15"/>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IT20299002  | Keshani SK  |  TMP-2023-24-082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9174865" y="3541548"/>
            <a:ext cx="0" cy="4886867"/>
          </a:xfrm>
          <a:prstGeom prst="line">
            <a:avLst/>
          </a:prstGeom>
          <a:ln w="28575" cap="flat">
            <a:solidFill>
              <a:srgbClr val="000000"/>
            </a:solidFill>
            <a:prstDash val="lgDash"/>
            <a:headEnd type="none" w="sm" len="sm"/>
            <a:tailEnd type="none" w="sm" len="sm"/>
          </a:ln>
        </p:spPr>
        <p:txBody>
          <a:bodyPr/>
          <a:lstStyle/>
          <a:p>
            <a:endParaRPr lang="en-SG"/>
          </a:p>
        </p:txBody>
      </p:sp>
      <p:sp>
        <p:nvSpPr>
          <p:cNvPr id="3" name="AutoShape 3"/>
          <p:cNvSpPr/>
          <p:nvPr/>
        </p:nvSpPr>
        <p:spPr>
          <a:xfrm>
            <a:off x="6701166" y="5984981"/>
            <a:ext cx="4886867" cy="0"/>
          </a:xfrm>
          <a:prstGeom prst="line">
            <a:avLst/>
          </a:prstGeom>
          <a:ln w="28575" cap="flat">
            <a:solidFill>
              <a:srgbClr val="000000"/>
            </a:solidFill>
            <a:prstDash val="lgDash"/>
            <a:headEnd type="none" w="sm" len="sm"/>
            <a:tailEnd type="none" w="sm" len="sm"/>
          </a:ln>
        </p:spPr>
        <p:txBody>
          <a:bodyPr/>
          <a:lstStyle/>
          <a:p>
            <a:endParaRPr lang="en-SG"/>
          </a:p>
        </p:txBody>
      </p:sp>
      <p:grpSp>
        <p:nvGrpSpPr>
          <p:cNvPr id="4" name="Group 4"/>
          <p:cNvGrpSpPr/>
          <p:nvPr/>
        </p:nvGrpSpPr>
        <p:grpSpPr>
          <a:xfrm>
            <a:off x="7641618" y="4482000"/>
            <a:ext cx="3005963" cy="3005963"/>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6" name="TextBox 6"/>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7" name="Group 7"/>
          <p:cNvGrpSpPr/>
          <p:nvPr/>
        </p:nvGrpSpPr>
        <p:grpSpPr>
          <a:xfrm>
            <a:off x="5353432" y="5311114"/>
            <a:ext cx="1347734" cy="1347734"/>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9" name="TextBox 9"/>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10" name="Group 10"/>
          <p:cNvGrpSpPr/>
          <p:nvPr/>
        </p:nvGrpSpPr>
        <p:grpSpPr>
          <a:xfrm>
            <a:off x="11588033" y="5324663"/>
            <a:ext cx="1347734" cy="134773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12" name="TextBox 12"/>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13" name="Group 13"/>
          <p:cNvGrpSpPr/>
          <p:nvPr/>
        </p:nvGrpSpPr>
        <p:grpSpPr>
          <a:xfrm>
            <a:off x="8500998" y="2195309"/>
            <a:ext cx="1347734" cy="1347734"/>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15" name="TextBox 15"/>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16" name="Group 16"/>
          <p:cNvGrpSpPr/>
          <p:nvPr/>
        </p:nvGrpSpPr>
        <p:grpSpPr>
          <a:xfrm>
            <a:off x="8514546" y="8428415"/>
            <a:ext cx="1347734" cy="1347734"/>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18" name="TextBox 18"/>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sp>
        <p:nvSpPr>
          <p:cNvPr id="19" name="Freeform 19"/>
          <p:cNvSpPr/>
          <p:nvPr/>
        </p:nvSpPr>
        <p:spPr>
          <a:xfrm>
            <a:off x="8480051" y="5320433"/>
            <a:ext cx="1329097" cy="1329097"/>
          </a:xfrm>
          <a:custGeom>
            <a:avLst/>
            <a:gdLst/>
            <a:ahLst/>
            <a:cxnLst/>
            <a:rect l="l" t="t" r="r" b="b"/>
            <a:pathLst>
              <a:path w="1329097" h="1329097">
                <a:moveTo>
                  <a:pt x="0" y="0"/>
                </a:moveTo>
                <a:lnTo>
                  <a:pt x="1329097" y="0"/>
                </a:lnTo>
                <a:lnTo>
                  <a:pt x="1329097" y="1329097"/>
                </a:lnTo>
                <a:lnTo>
                  <a:pt x="0" y="13290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20" name="TextBox 20"/>
          <p:cNvSpPr txBox="1"/>
          <p:nvPr/>
        </p:nvSpPr>
        <p:spPr>
          <a:xfrm>
            <a:off x="12500510" y="5595643"/>
            <a:ext cx="5616838" cy="953466"/>
          </a:xfrm>
          <a:prstGeom prst="rect">
            <a:avLst/>
          </a:prstGeom>
        </p:spPr>
        <p:txBody>
          <a:bodyPr wrap="square" lIns="0" tIns="0" rIns="0" bIns="0" rtlCol="0" anchor="t">
            <a:spAutoFit/>
          </a:bodyPr>
          <a:lstStyle/>
          <a:p>
            <a:pPr algn="r">
              <a:lnSpc>
                <a:spcPts val="2484"/>
              </a:lnSpc>
            </a:pPr>
            <a:r>
              <a:rPr lang="en-US" sz="2000" b="1">
                <a:solidFill>
                  <a:srgbClr val="000000"/>
                </a:solidFill>
                <a:latin typeface="Poppins"/>
                <a:ea typeface="+mn-lt"/>
                <a:cs typeface="+mn-lt"/>
              </a:rPr>
              <a:t>Traditional DLP systems lack the depth to understand email content contextually, leading to false positives and negatives.</a:t>
            </a:r>
          </a:p>
        </p:txBody>
      </p:sp>
      <p:grpSp>
        <p:nvGrpSpPr>
          <p:cNvPr id="21" name="Group 21"/>
          <p:cNvGrpSpPr/>
          <p:nvPr/>
        </p:nvGrpSpPr>
        <p:grpSpPr>
          <a:xfrm>
            <a:off x="15736799" y="5958037"/>
            <a:ext cx="5622271" cy="4919487"/>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23" name="TextBox 2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4" name="Group 24"/>
          <p:cNvGrpSpPr/>
          <p:nvPr/>
        </p:nvGrpSpPr>
        <p:grpSpPr>
          <a:xfrm rot="-10800000">
            <a:off x="15943291" y="7774589"/>
            <a:ext cx="2020733" cy="1768142"/>
            <a:chOff x="0" y="0"/>
            <a:chExt cx="812800" cy="711200"/>
          </a:xfrm>
        </p:grpSpPr>
        <p:sp>
          <p:nvSpPr>
            <p:cNvPr id="25" name="Freeform 2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26" name="TextBox 2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7" name="Group 27"/>
          <p:cNvGrpSpPr/>
          <p:nvPr/>
        </p:nvGrpSpPr>
        <p:grpSpPr>
          <a:xfrm>
            <a:off x="15859411" y="8670103"/>
            <a:ext cx="997288" cy="872627"/>
            <a:chOff x="0" y="0"/>
            <a:chExt cx="812800" cy="711200"/>
          </a:xfrm>
        </p:grpSpPr>
        <p:sp>
          <p:nvSpPr>
            <p:cNvPr id="28" name="Freeform 2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29" name="TextBox 2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30" name="Freeform 30"/>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4"/>
            <a:stretch>
              <a:fillRect/>
            </a:stretch>
          </a:blipFill>
        </p:spPr>
        <p:txBody>
          <a:bodyPr/>
          <a:lstStyle/>
          <a:p>
            <a:endParaRPr lang="en-SG"/>
          </a:p>
        </p:txBody>
      </p:sp>
      <p:sp>
        <p:nvSpPr>
          <p:cNvPr id="31" name="Freeform 31"/>
          <p:cNvSpPr/>
          <p:nvPr/>
        </p:nvSpPr>
        <p:spPr>
          <a:xfrm>
            <a:off x="5628617" y="5599848"/>
            <a:ext cx="797364" cy="797364"/>
          </a:xfrm>
          <a:custGeom>
            <a:avLst/>
            <a:gdLst/>
            <a:ahLst/>
            <a:cxnLst/>
            <a:rect l="l" t="t" r="r" b="b"/>
            <a:pathLst>
              <a:path w="797364" h="797364">
                <a:moveTo>
                  <a:pt x="0" y="0"/>
                </a:moveTo>
                <a:lnTo>
                  <a:pt x="797364" y="0"/>
                </a:lnTo>
                <a:lnTo>
                  <a:pt x="797364" y="797364"/>
                </a:lnTo>
                <a:lnTo>
                  <a:pt x="0" y="7973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G"/>
          </a:p>
        </p:txBody>
      </p:sp>
      <p:sp>
        <p:nvSpPr>
          <p:cNvPr id="32" name="TextBox 32"/>
          <p:cNvSpPr txBox="1"/>
          <p:nvPr/>
        </p:nvSpPr>
        <p:spPr>
          <a:xfrm>
            <a:off x="293991" y="590195"/>
            <a:ext cx="9640451" cy="1989328"/>
          </a:xfrm>
          <a:prstGeom prst="rect">
            <a:avLst/>
          </a:prstGeom>
        </p:spPr>
        <p:txBody>
          <a:bodyPr lIns="0" tIns="0" rIns="0" bIns="0" rtlCol="0" anchor="t">
            <a:spAutoFit/>
          </a:bodyPr>
          <a:lstStyle/>
          <a:p>
            <a:pPr algn="ctr">
              <a:lnSpc>
                <a:spcPts val="7615"/>
              </a:lnSpc>
            </a:pPr>
            <a:r>
              <a:rPr lang="en-US" sz="6399">
                <a:solidFill>
                  <a:srgbClr val="000000"/>
                </a:solidFill>
                <a:latin typeface="Poppins Bold"/>
              </a:rPr>
              <a:t>RESEARCH PROBLEM</a:t>
            </a:r>
          </a:p>
          <a:p>
            <a:pPr algn="ctr">
              <a:lnSpc>
                <a:spcPts val="7615"/>
              </a:lnSpc>
            </a:pPr>
            <a:endParaRPr lang="en-US" sz="6399">
              <a:solidFill>
                <a:srgbClr val="000000"/>
              </a:solidFill>
              <a:latin typeface="Poppins Bold"/>
            </a:endParaRPr>
          </a:p>
        </p:txBody>
      </p:sp>
      <p:sp>
        <p:nvSpPr>
          <p:cNvPr id="33" name="TextBox 33"/>
          <p:cNvSpPr txBox="1"/>
          <p:nvPr/>
        </p:nvSpPr>
        <p:spPr>
          <a:xfrm>
            <a:off x="577749" y="5600101"/>
            <a:ext cx="4536468" cy="953466"/>
          </a:xfrm>
          <a:prstGeom prst="rect">
            <a:avLst/>
          </a:prstGeom>
        </p:spPr>
        <p:txBody>
          <a:bodyPr wrap="square" lIns="0" tIns="0" rIns="0" bIns="0" rtlCol="0" anchor="t">
            <a:spAutoFit/>
          </a:bodyPr>
          <a:lstStyle/>
          <a:p>
            <a:pPr algn="r">
              <a:lnSpc>
                <a:spcPts val="2484"/>
              </a:lnSpc>
            </a:pPr>
            <a:r>
              <a:rPr lang="en-US" sz="2000" b="1">
                <a:solidFill>
                  <a:srgbClr val="000000"/>
                </a:solidFill>
                <a:latin typeface="Poppins"/>
                <a:ea typeface="+mn-lt"/>
                <a:cs typeface="+mn-lt"/>
              </a:rPr>
              <a:t>Lack of dynamic and adaptive systems to classify email sensitivity levels in real-time.</a:t>
            </a:r>
            <a:endParaRPr lang="en-US" sz="2000" b="1">
              <a:latin typeface="Poppins"/>
              <a:ea typeface="+mn-lt"/>
              <a:cs typeface="+mn-lt"/>
            </a:endParaRPr>
          </a:p>
        </p:txBody>
      </p:sp>
      <p:sp>
        <p:nvSpPr>
          <p:cNvPr id="34" name="TextBox 34"/>
          <p:cNvSpPr txBox="1"/>
          <p:nvPr/>
        </p:nvSpPr>
        <p:spPr>
          <a:xfrm>
            <a:off x="10088106" y="2635557"/>
            <a:ext cx="6596272" cy="632866"/>
          </a:xfrm>
          <a:prstGeom prst="rect">
            <a:avLst/>
          </a:prstGeom>
        </p:spPr>
        <p:txBody>
          <a:bodyPr wrap="square" lIns="0" tIns="0" rIns="0" bIns="0" rtlCol="0" anchor="t">
            <a:spAutoFit/>
          </a:bodyPr>
          <a:lstStyle/>
          <a:p>
            <a:pPr>
              <a:lnSpc>
                <a:spcPts val="2484"/>
              </a:lnSpc>
            </a:pPr>
            <a:r>
              <a:rPr lang="en-US" sz="2000" b="1">
                <a:solidFill>
                  <a:srgbClr val="000000"/>
                </a:solidFill>
                <a:latin typeface="Poppins"/>
                <a:ea typeface="+mn-lt"/>
                <a:cs typeface="+mn-lt"/>
              </a:rPr>
              <a:t>Increasing frequency and sophistication of cyber-attacks targeting email systems.</a:t>
            </a:r>
          </a:p>
        </p:txBody>
      </p:sp>
      <p:sp>
        <p:nvSpPr>
          <p:cNvPr id="35" name="TextBox 35"/>
          <p:cNvSpPr txBox="1"/>
          <p:nvPr/>
        </p:nvSpPr>
        <p:spPr>
          <a:xfrm>
            <a:off x="2502782" y="8332704"/>
            <a:ext cx="5876685" cy="951982"/>
          </a:xfrm>
          <a:prstGeom prst="rect">
            <a:avLst/>
          </a:prstGeom>
        </p:spPr>
        <p:txBody>
          <a:bodyPr wrap="square" lIns="0" tIns="0" rIns="0" bIns="0" rtlCol="0" anchor="t">
            <a:spAutoFit/>
          </a:bodyPr>
          <a:lstStyle/>
          <a:p>
            <a:pPr algn="r">
              <a:lnSpc>
                <a:spcPts val="2484"/>
              </a:lnSpc>
            </a:pPr>
            <a:r>
              <a:rPr lang="en-US" sz="2000" b="1">
                <a:solidFill>
                  <a:srgbClr val="000000"/>
                </a:solidFill>
                <a:latin typeface="Poppins"/>
                <a:ea typeface="+mn-lt"/>
                <a:cs typeface="+mn-lt"/>
              </a:rPr>
              <a:t>Inefficient response mechanisms to abnormal login patterns, often leading to unauthorized data access.</a:t>
            </a:r>
          </a:p>
        </p:txBody>
      </p:sp>
      <p:sp>
        <p:nvSpPr>
          <p:cNvPr id="36" name="TextBox 36"/>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37" name="Freeform 37"/>
          <p:cNvSpPr/>
          <p:nvPr/>
        </p:nvSpPr>
        <p:spPr>
          <a:xfrm>
            <a:off x="11863217" y="5606358"/>
            <a:ext cx="797364" cy="797364"/>
          </a:xfrm>
          <a:custGeom>
            <a:avLst/>
            <a:gdLst/>
            <a:ahLst/>
            <a:cxnLst/>
            <a:rect l="l" t="t" r="r" b="b"/>
            <a:pathLst>
              <a:path w="797364" h="797364">
                <a:moveTo>
                  <a:pt x="0" y="0"/>
                </a:moveTo>
                <a:lnTo>
                  <a:pt x="797364" y="0"/>
                </a:lnTo>
                <a:lnTo>
                  <a:pt x="797364" y="797364"/>
                </a:lnTo>
                <a:lnTo>
                  <a:pt x="0" y="7973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G"/>
          </a:p>
        </p:txBody>
      </p:sp>
      <p:sp>
        <p:nvSpPr>
          <p:cNvPr id="38" name="Freeform 38"/>
          <p:cNvSpPr/>
          <p:nvPr/>
        </p:nvSpPr>
        <p:spPr>
          <a:xfrm>
            <a:off x="8776183" y="8703599"/>
            <a:ext cx="797364" cy="797364"/>
          </a:xfrm>
          <a:custGeom>
            <a:avLst/>
            <a:gdLst/>
            <a:ahLst/>
            <a:cxnLst/>
            <a:rect l="l" t="t" r="r" b="b"/>
            <a:pathLst>
              <a:path w="797364" h="797364">
                <a:moveTo>
                  <a:pt x="0" y="0"/>
                </a:moveTo>
                <a:lnTo>
                  <a:pt x="797364" y="0"/>
                </a:lnTo>
                <a:lnTo>
                  <a:pt x="797364" y="797365"/>
                </a:lnTo>
                <a:lnTo>
                  <a:pt x="0" y="7973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G"/>
          </a:p>
        </p:txBody>
      </p:sp>
      <p:sp>
        <p:nvSpPr>
          <p:cNvPr id="39" name="Freeform 39"/>
          <p:cNvSpPr/>
          <p:nvPr/>
        </p:nvSpPr>
        <p:spPr>
          <a:xfrm>
            <a:off x="8790470" y="2470494"/>
            <a:ext cx="797364" cy="797364"/>
          </a:xfrm>
          <a:custGeom>
            <a:avLst/>
            <a:gdLst/>
            <a:ahLst/>
            <a:cxnLst/>
            <a:rect l="l" t="t" r="r" b="b"/>
            <a:pathLst>
              <a:path w="797364" h="797364">
                <a:moveTo>
                  <a:pt x="0" y="0"/>
                </a:moveTo>
                <a:lnTo>
                  <a:pt x="797364" y="0"/>
                </a:lnTo>
                <a:lnTo>
                  <a:pt x="797364" y="797364"/>
                </a:lnTo>
                <a:lnTo>
                  <a:pt x="0" y="7973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G"/>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574388"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6277009" y="689261"/>
            <a:ext cx="1700198" cy="1487673"/>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76885" y="1304307"/>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TextBox 11"/>
          <p:cNvSpPr txBox="1"/>
          <p:nvPr/>
        </p:nvSpPr>
        <p:spPr>
          <a:xfrm>
            <a:off x="1028700" y="745241"/>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REFERENCES</a:t>
            </a:r>
          </a:p>
        </p:txBody>
      </p:sp>
      <p:sp>
        <p:nvSpPr>
          <p:cNvPr id="12" name="Freeform 12"/>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13" name="TextBox 13"/>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14" name="TextBox 14"/>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id="15" name="TextBox 15"/>
          <p:cNvSpPr txBox="1"/>
          <p:nvPr/>
        </p:nvSpPr>
        <p:spPr>
          <a:xfrm>
            <a:off x="680041" y="2716212"/>
            <a:ext cx="15695488" cy="5509006"/>
          </a:xfrm>
          <a:prstGeom prst="rect">
            <a:avLst/>
          </a:prstGeom>
        </p:spPr>
        <p:txBody>
          <a:bodyPr lIns="0" tIns="0" rIns="0" bIns="0" rtlCol="0" anchor="t">
            <a:spAutoFit/>
          </a:bodyPr>
          <a:lstStyle/>
          <a:p>
            <a:pPr algn="just">
              <a:lnSpc>
                <a:spcPts val="3331"/>
              </a:lnSpc>
            </a:pPr>
            <a:r>
              <a:rPr lang="en-US" sz="2799">
                <a:solidFill>
                  <a:srgbClr val="000000"/>
                </a:solidFill>
                <a:latin typeface="Times New Roman"/>
              </a:rPr>
              <a:t>1] Kumar, R. (n.d.). Data Leakage Detection. Globaljournals.org. Retrieved July 29, 2023, from https://globaljournals.org/GJCST_Volume17/3-Data-Leakage-Detection.pdf​</a:t>
            </a:r>
          </a:p>
          <a:p>
            <a:pPr algn="just">
              <a:lnSpc>
                <a:spcPts val="3331"/>
              </a:lnSpc>
            </a:pPr>
            <a:endParaRPr lang="en-US" sz="2799">
              <a:solidFill>
                <a:srgbClr val="000000"/>
              </a:solidFill>
              <a:latin typeface="Times New Roman"/>
            </a:endParaRPr>
          </a:p>
          <a:p>
            <a:pPr algn="just">
              <a:lnSpc>
                <a:spcPts val="3331"/>
              </a:lnSpc>
            </a:pPr>
            <a:r>
              <a:rPr lang="en-US" sz="2799">
                <a:solidFill>
                  <a:srgbClr val="000000"/>
                </a:solidFill>
                <a:latin typeface="Times New Roman"/>
              </a:rPr>
              <a:t>[2] Paul, M., &amp; Medhe, K. (2019). Using machine learning to detect anomalies in internet browsing pattern of users. SSRN Electronic Journal. https://doi.org/10.2139/ssrn.3511054​</a:t>
            </a:r>
          </a:p>
          <a:p>
            <a:pPr algn="just">
              <a:lnSpc>
                <a:spcPts val="3331"/>
              </a:lnSpc>
            </a:pPr>
            <a:endParaRPr lang="en-US" sz="2799">
              <a:solidFill>
                <a:srgbClr val="000000"/>
              </a:solidFill>
              <a:latin typeface="Times New Roman"/>
            </a:endParaRPr>
          </a:p>
          <a:p>
            <a:pPr algn="just">
              <a:lnSpc>
                <a:spcPts val="3331"/>
              </a:lnSpc>
            </a:pPr>
            <a:r>
              <a:rPr lang="en-US" sz="2799">
                <a:solidFill>
                  <a:srgbClr val="000000"/>
                </a:solidFill>
                <a:latin typeface="Times New Roman"/>
              </a:rPr>
              <a:t>[3](N.d.-a).Researchgate.net.RetrievedJuly29,2023,from</a:t>
            </a:r>
          </a:p>
          <a:p>
            <a:pPr algn="just">
              <a:lnSpc>
                <a:spcPts val="3331"/>
              </a:lnSpc>
            </a:pPr>
            <a:r>
              <a:rPr lang="en-US" sz="2799">
                <a:solidFill>
                  <a:srgbClr val="000000"/>
                </a:solidFill>
                <a:latin typeface="Times New Roman"/>
              </a:rPr>
              <a:t>https://www.researchgate.net/publication/224146568_Data_Leakage_Detection​</a:t>
            </a:r>
          </a:p>
          <a:p>
            <a:pPr algn="just">
              <a:lnSpc>
                <a:spcPts val="3331"/>
              </a:lnSpc>
            </a:pPr>
            <a:endParaRPr lang="en-US" sz="2799">
              <a:solidFill>
                <a:srgbClr val="000000"/>
              </a:solidFill>
              <a:latin typeface="Times New Roman"/>
            </a:endParaRPr>
          </a:p>
          <a:p>
            <a:pPr algn="just">
              <a:lnSpc>
                <a:spcPts val="3331"/>
              </a:lnSpc>
            </a:pPr>
            <a:r>
              <a:rPr lang="en-US" sz="2799">
                <a:solidFill>
                  <a:srgbClr val="000000"/>
                </a:solidFill>
                <a:latin typeface="Times New Roman"/>
              </a:rPr>
              <a:t>[4](N.d.-b).Researchgate.net.RetrievedJuly29,2023,from https://www.researchgate.net/publication/286848340_A_Survey_of_Network_Anomaly_Detection_Techniques​</a:t>
            </a:r>
          </a:p>
          <a:p>
            <a:pPr algn="just">
              <a:lnSpc>
                <a:spcPts val="3331"/>
              </a:lnSpc>
            </a:pPr>
            <a:endParaRPr lang="en-US" sz="2799">
              <a:solidFill>
                <a:srgbClr val="000000"/>
              </a:solidFill>
              <a:latin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2994217" y="-634399"/>
            <a:ext cx="5622271" cy="4919487"/>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rot="-10800000">
            <a:off x="15943291" y="7774589"/>
            <a:ext cx="2020733" cy="1768142"/>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1" name="Group 11"/>
          <p:cNvGrpSpPr/>
          <p:nvPr/>
        </p:nvGrpSpPr>
        <p:grpSpPr>
          <a:xfrm rot="-10800000">
            <a:off x="734936" y="802545"/>
            <a:ext cx="2020733" cy="1768142"/>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3" name="TextBox 1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15859411" y="8670103"/>
            <a:ext cx="997288" cy="872627"/>
            <a:chOff x="0" y="0"/>
            <a:chExt cx="812800" cy="711200"/>
          </a:xfrm>
        </p:grpSpPr>
        <p:sp>
          <p:nvSpPr>
            <p:cNvPr id="15" name="Freeform 1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6" name="TextBox 1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657671" y="1740498"/>
            <a:ext cx="997288" cy="872627"/>
            <a:chOff x="0" y="0"/>
            <a:chExt cx="812800" cy="711200"/>
          </a:xfrm>
        </p:grpSpPr>
        <p:sp>
          <p:nvSpPr>
            <p:cNvPr id="18" name="Freeform 1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9" name="TextBox 1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0" name="TextBox 20"/>
          <p:cNvSpPr txBox="1"/>
          <p:nvPr/>
        </p:nvSpPr>
        <p:spPr>
          <a:xfrm>
            <a:off x="3917863" y="942975"/>
            <a:ext cx="10529127" cy="1384995"/>
          </a:xfrm>
          <a:prstGeom prst="rect">
            <a:avLst/>
          </a:prstGeom>
        </p:spPr>
        <p:txBody>
          <a:bodyPr lIns="0" tIns="0" rIns="0" bIns="0" rtlCol="0" anchor="t">
            <a:spAutoFit/>
          </a:bodyPr>
          <a:lstStyle/>
          <a:p>
            <a:pPr algn="ctr">
              <a:lnSpc>
                <a:spcPts val="5359"/>
              </a:lnSpc>
            </a:pPr>
            <a:r>
              <a:rPr lang="en-US" sz="4500" dirty="0">
                <a:solidFill>
                  <a:srgbClr val="000000"/>
                </a:solidFill>
                <a:latin typeface="Times New Roman"/>
                <a:ea typeface="+mn-lt"/>
                <a:cs typeface="+mn-lt"/>
              </a:rPr>
              <a:t>Abnormal Login Analysis for Email-Based DLP Systems</a:t>
            </a:r>
            <a:endParaRPr lang="en-US" dirty="0">
              <a:latin typeface="Times New Roman"/>
            </a:endParaRPr>
          </a:p>
        </p:txBody>
      </p:sp>
      <p:sp>
        <p:nvSpPr>
          <p:cNvPr id="21" name="Freeform 2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grpSp>
        <p:nvGrpSpPr>
          <p:cNvPr id="22" name="Group 22"/>
          <p:cNvGrpSpPr/>
          <p:nvPr/>
        </p:nvGrpSpPr>
        <p:grpSpPr>
          <a:xfrm>
            <a:off x="7913382" y="3600450"/>
            <a:ext cx="2461236" cy="3066573"/>
            <a:chOff x="0" y="0"/>
            <a:chExt cx="648227" cy="807657"/>
          </a:xfrm>
        </p:grpSpPr>
        <p:sp>
          <p:nvSpPr>
            <p:cNvPr id="23" name="Freeform 23"/>
            <p:cNvSpPr/>
            <p:nvPr/>
          </p:nvSpPr>
          <p:spPr>
            <a:xfrm>
              <a:off x="0" y="0"/>
              <a:ext cx="648227" cy="807657"/>
            </a:xfrm>
            <a:custGeom>
              <a:avLst/>
              <a:gdLst/>
              <a:ahLst/>
              <a:cxnLst/>
              <a:rect l="l" t="t" r="r" b="b"/>
              <a:pathLst>
                <a:path w="648227" h="807657">
                  <a:moveTo>
                    <a:pt x="0" y="0"/>
                  </a:moveTo>
                  <a:lnTo>
                    <a:pt x="648227" y="0"/>
                  </a:lnTo>
                  <a:lnTo>
                    <a:pt x="648227" y="807657"/>
                  </a:lnTo>
                  <a:lnTo>
                    <a:pt x="0" y="807657"/>
                  </a:lnTo>
                  <a:close/>
                </a:path>
              </a:pathLst>
            </a:custGeom>
            <a:solidFill>
              <a:srgbClr val="1255B6"/>
            </a:solidFill>
          </p:spPr>
          <p:txBody>
            <a:bodyPr/>
            <a:lstStyle/>
            <a:p>
              <a:endParaRPr lang="en-SG"/>
            </a:p>
          </p:txBody>
        </p:sp>
        <p:sp>
          <p:nvSpPr>
            <p:cNvPr id="24" name="TextBox 24"/>
            <p:cNvSpPr txBox="1"/>
            <p:nvPr/>
          </p:nvSpPr>
          <p:spPr>
            <a:xfrm>
              <a:off x="0" y="-76200"/>
              <a:ext cx="812800" cy="889000"/>
            </a:xfrm>
            <a:prstGeom prst="rect">
              <a:avLst/>
            </a:prstGeom>
          </p:spPr>
          <p:txBody>
            <a:bodyPr lIns="50800" tIns="50800" rIns="50800" bIns="50800" rtlCol="0" anchor="ctr"/>
            <a:lstStyle/>
            <a:p>
              <a:pPr algn="ctr">
                <a:lnSpc>
                  <a:spcPts val="3639"/>
                </a:lnSpc>
              </a:pPr>
              <a:endParaRPr/>
            </a:p>
          </p:txBody>
        </p:sp>
      </p:grpSp>
      <p:sp>
        <p:nvSpPr>
          <p:cNvPr id="25" name="Freeform 25"/>
          <p:cNvSpPr/>
          <p:nvPr/>
        </p:nvSpPr>
        <p:spPr>
          <a:xfrm>
            <a:off x="8097830" y="3768376"/>
            <a:ext cx="2097089" cy="2730722"/>
          </a:xfrm>
          <a:custGeom>
            <a:avLst/>
            <a:gdLst/>
            <a:ahLst/>
            <a:cxnLst/>
            <a:rect l="l" t="t" r="r" b="b"/>
            <a:pathLst>
              <a:path w="2097089" h="2730722">
                <a:moveTo>
                  <a:pt x="0" y="0"/>
                </a:moveTo>
                <a:lnTo>
                  <a:pt x="2097089" y="0"/>
                </a:lnTo>
                <a:lnTo>
                  <a:pt x="2097089" y="2730721"/>
                </a:lnTo>
                <a:lnTo>
                  <a:pt x="0" y="2730721"/>
                </a:lnTo>
                <a:lnTo>
                  <a:pt x="0" y="0"/>
                </a:lnTo>
                <a:close/>
              </a:path>
            </a:pathLst>
          </a:custGeom>
          <a:blipFill>
            <a:blip r:embed="rId3"/>
            <a:stretch>
              <a:fillRect l="-36452" r="-39398"/>
            </a:stretch>
          </a:blipFill>
        </p:spPr>
        <p:txBody>
          <a:bodyPr/>
          <a:lstStyle/>
          <a:p>
            <a:endParaRPr lang="en-SG"/>
          </a:p>
        </p:txBody>
      </p:sp>
      <p:sp>
        <p:nvSpPr>
          <p:cNvPr id="26" name="TextBox 26"/>
          <p:cNvSpPr txBox="1"/>
          <p:nvPr/>
        </p:nvSpPr>
        <p:spPr>
          <a:xfrm>
            <a:off x="5131026" y="7041741"/>
            <a:ext cx="9157257" cy="992541"/>
          </a:xfrm>
          <a:prstGeom prst="rect">
            <a:avLst/>
          </a:prstGeom>
        </p:spPr>
        <p:txBody>
          <a:bodyPr lIns="0" tIns="0" rIns="0" bIns="0" rtlCol="0" anchor="t">
            <a:spAutoFit/>
          </a:bodyPr>
          <a:lstStyle/>
          <a:p>
            <a:pPr algn="ctr">
              <a:lnSpc>
                <a:spcPts val="7768"/>
              </a:lnSpc>
            </a:pPr>
            <a:r>
              <a:rPr lang="en-US" sz="5548">
                <a:solidFill>
                  <a:srgbClr val="000000"/>
                </a:solidFill>
                <a:latin typeface="Poppins Bold"/>
              </a:rPr>
              <a:t>LOGU JJ | IT20638818 </a:t>
            </a:r>
          </a:p>
        </p:txBody>
      </p:sp>
      <p:sp>
        <p:nvSpPr>
          <p:cNvPr id="27" name="TextBox 27"/>
          <p:cNvSpPr txBox="1"/>
          <p:nvPr/>
        </p:nvSpPr>
        <p:spPr>
          <a:xfrm>
            <a:off x="6489639" y="8127147"/>
            <a:ext cx="5385575" cy="882051"/>
          </a:xfrm>
          <a:prstGeom prst="rect">
            <a:avLst/>
          </a:prstGeom>
        </p:spPr>
        <p:txBody>
          <a:bodyPr lIns="0" tIns="0" rIns="0" bIns="0" rtlCol="0" anchor="t">
            <a:spAutoFit/>
          </a:bodyPr>
          <a:lstStyle/>
          <a:p>
            <a:pPr algn="ctr">
              <a:lnSpc>
                <a:spcPts val="6508"/>
              </a:lnSpc>
            </a:pPr>
            <a:r>
              <a:rPr lang="en-US" sz="4648">
                <a:solidFill>
                  <a:srgbClr val="000000"/>
                </a:solidFill>
                <a:latin typeface="Times New Roman"/>
              </a:rPr>
              <a:t>CYBERSECURITY</a:t>
            </a:r>
          </a:p>
        </p:txBody>
      </p:sp>
      <p:sp>
        <p:nvSpPr>
          <p:cNvPr id="28" name="TextBox 28"/>
          <p:cNvSpPr txBox="1"/>
          <p:nvPr/>
        </p:nvSpPr>
        <p:spPr>
          <a:xfrm>
            <a:off x="5409372"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id="29" name="TextBox 29"/>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438428" y="-602202"/>
            <a:ext cx="9496910" cy="8161407"/>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255B6"/>
            </a:solidFill>
          </p:spPr>
          <p:txBody>
            <a:bodyPr/>
            <a:lstStyle/>
            <a:p>
              <a:endParaRPr lang="en-SG"/>
            </a:p>
          </p:txBody>
        </p:sp>
        <p:sp>
          <p:nvSpPr>
            <p:cNvPr id="4" name="TextBox 4"/>
            <p:cNvSpPr txBox="1"/>
            <p:nvPr/>
          </p:nvSpPr>
          <p:spPr>
            <a:xfrm>
              <a:off x="114300" y="-76200"/>
              <a:ext cx="584200" cy="774700"/>
            </a:xfrm>
            <a:prstGeom prst="rect">
              <a:avLst/>
            </a:prstGeom>
          </p:spPr>
          <p:txBody>
            <a:bodyPr lIns="50800" tIns="50800" rIns="50800" bIns="50800" rtlCol="0" anchor="ctr"/>
            <a:lstStyle/>
            <a:p>
              <a:pPr algn="ctr">
                <a:lnSpc>
                  <a:spcPts val="3639"/>
                </a:lnSpc>
              </a:pPr>
              <a:endParaRPr/>
            </a:p>
          </p:txBody>
        </p:sp>
      </p:grpSp>
      <p:sp>
        <p:nvSpPr>
          <p:cNvPr id="6" name="Freeform 6"/>
          <p:cNvSpPr/>
          <p:nvPr/>
        </p:nvSpPr>
        <p:spPr>
          <a:xfrm>
            <a:off x="11858938" y="-287979"/>
            <a:ext cx="8699022" cy="7532961"/>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26036" r="-3938"/>
            </a:stretch>
          </a:blipFill>
        </p:spPr>
        <p:txBody>
          <a:bodyPr/>
          <a:lstStyle/>
          <a:p>
            <a:endParaRPr lang="en-SG"/>
          </a:p>
        </p:txBody>
      </p:sp>
      <p:grpSp>
        <p:nvGrpSpPr>
          <p:cNvPr id="7" name="Group 7"/>
          <p:cNvGrpSpPr/>
          <p:nvPr/>
        </p:nvGrpSpPr>
        <p:grpSpPr>
          <a:xfrm>
            <a:off x="14616045" y="4406801"/>
            <a:ext cx="7343910" cy="6425921"/>
            <a:chOff x="0" y="0"/>
            <a:chExt cx="812800" cy="711200"/>
          </a:xfrm>
        </p:grpSpPr>
        <p:sp>
          <p:nvSpPr>
            <p:cNvPr id="8" name="Freeform 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9" name="TextBox 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0" name="Group 10"/>
          <p:cNvGrpSpPr/>
          <p:nvPr/>
        </p:nvGrpSpPr>
        <p:grpSpPr>
          <a:xfrm rot="-10800000">
            <a:off x="14885769" y="6779613"/>
            <a:ext cx="2639518" cy="2309578"/>
            <a:chOff x="0" y="0"/>
            <a:chExt cx="812800" cy="711200"/>
          </a:xfrm>
        </p:grpSpPr>
        <p:sp>
          <p:nvSpPr>
            <p:cNvPr id="11" name="Freeform 11"/>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2" name="TextBox 12"/>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3" name="Group 13"/>
          <p:cNvGrpSpPr/>
          <p:nvPr/>
        </p:nvGrpSpPr>
        <p:grpSpPr>
          <a:xfrm rot="-10800000">
            <a:off x="11645366" y="-126089"/>
            <a:ext cx="2639518" cy="2309578"/>
            <a:chOff x="0" y="0"/>
            <a:chExt cx="812800" cy="711200"/>
          </a:xfrm>
        </p:grpSpPr>
        <p:sp>
          <p:nvSpPr>
            <p:cNvPr id="14" name="Freeform 1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5" name="TextBox 1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6" name="Group 16"/>
          <p:cNvGrpSpPr/>
          <p:nvPr/>
        </p:nvGrpSpPr>
        <p:grpSpPr>
          <a:xfrm>
            <a:off x="14776204" y="7949350"/>
            <a:ext cx="1302675" cy="1139841"/>
            <a:chOff x="0" y="0"/>
            <a:chExt cx="812800" cy="711200"/>
          </a:xfrm>
        </p:grpSpPr>
        <p:sp>
          <p:nvSpPr>
            <p:cNvPr id="17" name="Freeform 1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8" name="TextBox 1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9" name="Group 19"/>
          <p:cNvGrpSpPr/>
          <p:nvPr/>
        </p:nvGrpSpPr>
        <p:grpSpPr>
          <a:xfrm>
            <a:off x="10994029" y="229857"/>
            <a:ext cx="1302675" cy="1139841"/>
            <a:chOff x="0" y="0"/>
            <a:chExt cx="812800" cy="711200"/>
          </a:xfrm>
        </p:grpSpPr>
        <p:sp>
          <p:nvSpPr>
            <p:cNvPr id="20" name="Freeform 2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21" name="TextBox 21"/>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2" name="TextBox 22"/>
          <p:cNvSpPr txBox="1"/>
          <p:nvPr/>
        </p:nvSpPr>
        <p:spPr>
          <a:xfrm>
            <a:off x="1052362" y="592045"/>
            <a:ext cx="7076390" cy="1027303"/>
          </a:xfrm>
          <a:prstGeom prst="rect">
            <a:avLst/>
          </a:prstGeom>
        </p:spPr>
        <p:txBody>
          <a:bodyPr lIns="0" tIns="0" rIns="0" bIns="0" rtlCol="0" anchor="t">
            <a:spAutoFit/>
          </a:bodyPr>
          <a:lstStyle/>
          <a:p>
            <a:pPr>
              <a:lnSpc>
                <a:spcPts val="7615"/>
              </a:lnSpc>
            </a:pPr>
            <a:r>
              <a:rPr lang="en-US" sz="6399" dirty="0">
                <a:solidFill>
                  <a:srgbClr val="000000"/>
                </a:solidFill>
                <a:latin typeface="Poppins Bold"/>
              </a:rPr>
              <a:t>BACKGROUND</a:t>
            </a:r>
          </a:p>
        </p:txBody>
      </p:sp>
      <p:sp>
        <p:nvSpPr>
          <p:cNvPr id="23" name="Freeform 23"/>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3"/>
            <a:stretch>
              <a:fillRect/>
            </a:stretch>
          </a:blipFill>
        </p:spPr>
        <p:txBody>
          <a:bodyPr/>
          <a:lstStyle/>
          <a:p>
            <a:endParaRPr lang="en-SG"/>
          </a:p>
        </p:txBody>
      </p:sp>
      <p:sp>
        <p:nvSpPr>
          <p:cNvPr id="24" name="TextBox 24"/>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dirty="0">
                <a:solidFill>
                  <a:srgbClr val="000000"/>
                </a:solidFill>
                <a:latin typeface="Canva Sans Bold"/>
              </a:rPr>
              <a:t>08/02/2023</a:t>
            </a:r>
          </a:p>
        </p:txBody>
      </p:sp>
      <p:sp>
        <p:nvSpPr>
          <p:cNvPr id="25" name="TextBox 25"/>
          <p:cNvSpPr txBox="1"/>
          <p:nvPr/>
        </p:nvSpPr>
        <p:spPr>
          <a:xfrm>
            <a:off x="5409372" y="9654902"/>
            <a:ext cx="8600566" cy="467360"/>
          </a:xfrm>
          <a:prstGeom prst="rect">
            <a:avLst/>
          </a:prstGeom>
        </p:spPr>
        <p:txBody>
          <a:bodyPr lIns="0" tIns="0" rIns="0" bIns="0" rtlCol="0" anchor="t">
            <a:spAutoFit/>
          </a:bodyPr>
          <a:lstStyle/>
          <a:p>
            <a:pPr algn="ctr">
              <a:lnSpc>
                <a:spcPts val="3639"/>
              </a:lnSpc>
              <a:spcBef>
                <a:spcPct val="0"/>
              </a:spcBef>
            </a:pPr>
            <a:r>
              <a:rPr lang="en-US" sz="2599" dirty="0">
                <a:solidFill>
                  <a:srgbClr val="000000"/>
                </a:solidFill>
                <a:latin typeface="Canva Sans"/>
              </a:rPr>
              <a:t>IT20638818 | Logu JJ   |  TMP-2023-24-082</a:t>
            </a:r>
          </a:p>
        </p:txBody>
      </p:sp>
      <p:sp>
        <p:nvSpPr>
          <p:cNvPr id="26" name="TextBox 26"/>
          <p:cNvSpPr txBox="1"/>
          <p:nvPr/>
        </p:nvSpPr>
        <p:spPr>
          <a:xfrm>
            <a:off x="1052362" y="1731119"/>
            <a:ext cx="10527745" cy="6870471"/>
          </a:xfrm>
          <a:prstGeom prst="rect">
            <a:avLst/>
          </a:prstGeom>
        </p:spPr>
        <p:txBody>
          <a:bodyPr lIns="0" tIns="0" rIns="0" bIns="0" rtlCol="0" anchor="t">
            <a:spAutoFit/>
          </a:bodyPr>
          <a:lstStyle/>
          <a:p>
            <a:pPr marL="376555" lvl="1">
              <a:lnSpc>
                <a:spcPts val="4882"/>
              </a:lnSpc>
            </a:pPr>
            <a:endParaRPr lang="en-US" sz="3450" dirty="0">
              <a:solidFill>
                <a:srgbClr val="000000"/>
              </a:solidFill>
              <a:latin typeface="Canva Sans"/>
            </a:endParaRPr>
          </a:p>
          <a:p>
            <a:pPr marL="752475" lvl="1" indent="-375920">
              <a:lnSpc>
                <a:spcPts val="4882"/>
              </a:lnSpc>
              <a:buFont typeface="Arial"/>
              <a:buChar char="•"/>
            </a:pPr>
            <a:r>
              <a:rPr lang="en-US" sz="3450" dirty="0">
                <a:solidFill>
                  <a:srgbClr val="000000"/>
                </a:solidFill>
                <a:latin typeface="Canva Sans"/>
              </a:rPr>
              <a:t>What is </a:t>
            </a:r>
            <a:r>
              <a:rPr lang="en-US" sz="3450" dirty="0">
                <a:solidFill>
                  <a:srgbClr val="000000"/>
                </a:solidFill>
                <a:ea typeface="+mn-lt"/>
                <a:cs typeface="+mn-lt"/>
              </a:rPr>
              <a:t>Abnormal Login Analysis</a:t>
            </a:r>
            <a:r>
              <a:rPr lang="en-US" sz="3450" dirty="0">
                <a:solidFill>
                  <a:srgbClr val="000000"/>
                </a:solidFill>
                <a:latin typeface="Canva Sans"/>
              </a:rPr>
              <a:t>?​</a:t>
            </a:r>
          </a:p>
          <a:p>
            <a:pPr>
              <a:lnSpc>
                <a:spcPts val="4882"/>
              </a:lnSpc>
            </a:pPr>
            <a:endParaRPr lang="en-US" sz="3487">
              <a:solidFill>
                <a:srgbClr val="000000"/>
              </a:solidFill>
              <a:latin typeface="Canva Sans"/>
            </a:endParaRPr>
          </a:p>
          <a:p>
            <a:pPr marL="752475" lvl="1" indent="-375920">
              <a:lnSpc>
                <a:spcPts val="4882"/>
              </a:lnSpc>
              <a:buFont typeface="Arial"/>
              <a:buChar char="•"/>
            </a:pPr>
            <a:r>
              <a:rPr lang="en-US" sz="3450" dirty="0">
                <a:solidFill>
                  <a:srgbClr val="000000"/>
                </a:solidFill>
                <a:latin typeface="Canva Sans"/>
              </a:rPr>
              <a:t>Importance of </a:t>
            </a:r>
            <a:r>
              <a:rPr lang="en-US" sz="3450" dirty="0">
                <a:solidFill>
                  <a:srgbClr val="000000"/>
                </a:solidFill>
                <a:ea typeface="+mn-lt"/>
                <a:cs typeface="+mn-lt"/>
              </a:rPr>
              <a:t>Abnormal Login Analysis</a:t>
            </a:r>
            <a:r>
              <a:rPr lang="en-US" sz="3450" dirty="0">
                <a:solidFill>
                  <a:srgbClr val="000000"/>
                </a:solidFill>
                <a:latin typeface="Canva Sans"/>
              </a:rPr>
              <a:t>?​</a:t>
            </a:r>
          </a:p>
          <a:p>
            <a:pPr>
              <a:lnSpc>
                <a:spcPts val="4882"/>
              </a:lnSpc>
            </a:pPr>
            <a:endParaRPr lang="en-US" sz="3487">
              <a:solidFill>
                <a:srgbClr val="000000"/>
              </a:solidFill>
              <a:latin typeface="Canva Sans"/>
            </a:endParaRPr>
          </a:p>
          <a:p>
            <a:pPr marL="752475" lvl="1" indent="-375920">
              <a:lnSpc>
                <a:spcPts val="4882"/>
              </a:lnSpc>
              <a:buFont typeface="Arial"/>
              <a:buChar char="•"/>
            </a:pPr>
            <a:r>
              <a:rPr lang="en-US" sz="3450" dirty="0">
                <a:solidFill>
                  <a:srgbClr val="000000"/>
                </a:solidFill>
                <a:latin typeface="Canva Sans"/>
              </a:rPr>
              <a:t>How can this support the overall output?​ </a:t>
            </a:r>
          </a:p>
          <a:p>
            <a:pPr>
              <a:lnSpc>
                <a:spcPts val="4882"/>
              </a:lnSpc>
            </a:pPr>
            <a:endParaRPr lang="en-US" sz="3487">
              <a:solidFill>
                <a:srgbClr val="000000"/>
              </a:solidFill>
              <a:latin typeface="Canva Sans"/>
            </a:endParaRPr>
          </a:p>
          <a:p>
            <a:pPr marL="752475" lvl="1" indent="-375920">
              <a:lnSpc>
                <a:spcPts val="4882"/>
              </a:lnSpc>
              <a:buFont typeface="Arial"/>
              <a:buChar char="•"/>
            </a:pPr>
            <a:r>
              <a:rPr lang="en-US" sz="3487" dirty="0">
                <a:solidFill>
                  <a:srgbClr val="000000"/>
                </a:solidFill>
                <a:latin typeface="Canva Sans"/>
              </a:rPr>
              <a:t>Enhanced Malicious Image Detection</a:t>
            </a:r>
          </a:p>
          <a:p>
            <a:pPr marL="752475" lvl="1" indent="-375920">
              <a:lnSpc>
                <a:spcPts val="4882"/>
              </a:lnSpc>
              <a:buFont typeface="Arial"/>
              <a:buChar char="•"/>
            </a:pPr>
            <a:r>
              <a:rPr lang="en-US" sz="3487" dirty="0">
                <a:solidFill>
                  <a:srgbClr val="000000"/>
                </a:solidFill>
                <a:latin typeface="Canva Sans"/>
              </a:rPr>
              <a:t>Early Threat Detection and Mitigation</a:t>
            </a:r>
          </a:p>
          <a:p>
            <a:pPr marL="752475" lvl="1" indent="-375920">
              <a:lnSpc>
                <a:spcPts val="4882"/>
              </a:lnSpc>
              <a:buFont typeface="Arial"/>
              <a:buChar char="•"/>
            </a:pPr>
            <a:r>
              <a:rPr lang="en-US" sz="3487" dirty="0">
                <a:solidFill>
                  <a:srgbClr val="000000"/>
                </a:solidFill>
                <a:latin typeface="Canva Sans"/>
              </a:rPr>
              <a:t>Robustness against Adversarial Attacks</a:t>
            </a:r>
          </a:p>
          <a:p>
            <a:pPr>
              <a:lnSpc>
                <a:spcPts val="4882"/>
              </a:lnSpc>
            </a:pPr>
            <a:endParaRPr lang="en-US" sz="3487">
              <a:solidFill>
                <a:srgbClr val="000000"/>
              </a:solidFill>
              <a:latin typeface="Canva Sans"/>
            </a:endParaRPr>
          </a:p>
        </p:txBody>
      </p:sp>
      <p:pic>
        <p:nvPicPr>
          <p:cNvPr id="27" name="Picture 26" descr="A padlock with a check mark on it&#10;&#10;Description automatically generated">
            <a:extLst>
              <a:ext uri="{FF2B5EF4-FFF2-40B4-BE49-F238E27FC236}">
                <a16:creationId xmlns:a16="http://schemas.microsoft.com/office/drawing/2014/main" id="{34474FF3-B1EF-0537-5D61-04F2A31AE1BB}"/>
              </a:ext>
            </a:extLst>
          </p:cNvPr>
          <p:cNvPicPr>
            <a:picLocks noChangeAspect="1"/>
          </p:cNvPicPr>
          <p:nvPr/>
        </p:nvPicPr>
        <p:blipFill>
          <a:blip r:embed="rId4"/>
          <a:stretch>
            <a:fillRect/>
          </a:stretch>
        </p:blipFill>
        <p:spPr>
          <a:xfrm>
            <a:off x="12515802" y="-131822"/>
            <a:ext cx="7363900" cy="7220844"/>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088290" y="9239250"/>
            <a:ext cx="6111420" cy="0"/>
          </a:xfrm>
          <a:prstGeom prst="line">
            <a:avLst/>
          </a:prstGeom>
          <a:ln w="38100" cap="flat">
            <a:solidFill>
              <a:srgbClr val="000000"/>
            </a:solidFill>
            <a:prstDash val="solid"/>
            <a:headEnd type="none" w="sm" len="sm"/>
            <a:tailEnd type="none" w="sm" len="sm"/>
          </a:ln>
        </p:spPr>
        <p:txBody>
          <a:bodyPr/>
          <a:lstStyle/>
          <a:p>
            <a:endParaRPr lang="en-SG"/>
          </a:p>
        </p:txBody>
      </p:sp>
      <p:grpSp>
        <p:nvGrpSpPr>
          <p:cNvPr id="3" name="Group 3"/>
          <p:cNvGrpSpPr/>
          <p:nvPr/>
        </p:nvGrpSpPr>
        <p:grpSpPr>
          <a:xfrm rot="-10800000">
            <a:off x="15574388" y="-1641732"/>
            <a:ext cx="6103845" cy="5340865"/>
            <a:chOff x="0" y="0"/>
            <a:chExt cx="812800" cy="711200"/>
          </a:xfrm>
        </p:grpSpPr>
        <p:sp>
          <p:nvSpPr>
            <p:cNvPr id="4" name="Freeform 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5" name="TextBox 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6" name="Group 6"/>
          <p:cNvGrpSpPr/>
          <p:nvPr/>
        </p:nvGrpSpPr>
        <p:grpSpPr>
          <a:xfrm rot="-10800000">
            <a:off x="16277009" y="689261"/>
            <a:ext cx="1700198" cy="1487673"/>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8" name="TextBox 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9" name="Freeform 9"/>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10" name="TextBox 10"/>
          <p:cNvSpPr txBox="1"/>
          <p:nvPr/>
        </p:nvSpPr>
        <p:spPr>
          <a:xfrm>
            <a:off x="1052362" y="592045"/>
            <a:ext cx="9450335" cy="1989328"/>
          </a:xfrm>
          <a:prstGeom prst="rect">
            <a:avLst/>
          </a:prstGeom>
        </p:spPr>
        <p:txBody>
          <a:bodyPr lIns="0" tIns="0" rIns="0" bIns="0" rtlCol="0" anchor="t">
            <a:spAutoFit/>
          </a:bodyPr>
          <a:lstStyle/>
          <a:p>
            <a:pPr>
              <a:lnSpc>
                <a:spcPts val="7615"/>
              </a:lnSpc>
            </a:pPr>
            <a:r>
              <a:rPr lang="en-US" sz="6399">
                <a:solidFill>
                  <a:srgbClr val="000000"/>
                </a:solidFill>
                <a:latin typeface="Poppins Bold"/>
              </a:rPr>
              <a:t>RESEARCH GAP</a:t>
            </a:r>
          </a:p>
          <a:p>
            <a:pPr>
              <a:lnSpc>
                <a:spcPts val="7615"/>
              </a:lnSpc>
            </a:pPr>
            <a:endParaRPr lang="en-US" sz="6399">
              <a:solidFill>
                <a:srgbClr val="000000"/>
              </a:solidFill>
              <a:latin typeface="Poppins Bold"/>
            </a:endParaRPr>
          </a:p>
        </p:txBody>
      </p:sp>
      <p:sp>
        <p:nvSpPr>
          <p:cNvPr id="11" name="TextBox 11"/>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12" name="TextBox 12"/>
          <p:cNvSpPr txBox="1"/>
          <p:nvPr/>
        </p:nvSpPr>
        <p:spPr>
          <a:xfrm>
            <a:off x="5409372"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id="13" name="TextBox 13"/>
          <p:cNvSpPr txBox="1"/>
          <p:nvPr/>
        </p:nvSpPr>
        <p:spPr>
          <a:xfrm>
            <a:off x="1379983" y="2390140"/>
            <a:ext cx="11607238" cy="5039360"/>
          </a:xfrm>
          <a:prstGeom prst="rect">
            <a:avLst/>
          </a:prstGeom>
        </p:spPr>
        <p:txBody>
          <a:bodyPr lIns="0" tIns="0" rIns="0" bIns="0" rtlCol="0" anchor="t">
            <a:spAutoFit/>
          </a:bodyPr>
          <a:lstStyle/>
          <a:p>
            <a:pPr marL="561339" lvl="1" indent="-280669">
              <a:lnSpc>
                <a:spcPts val="3639"/>
              </a:lnSpc>
              <a:buFont typeface="Arial"/>
              <a:buChar char="•"/>
            </a:pPr>
            <a:r>
              <a:rPr lang="en-US" sz="2599">
                <a:solidFill>
                  <a:srgbClr val="000000"/>
                </a:solidFill>
                <a:latin typeface="Canva Sans"/>
              </a:rPr>
              <a:t>Limited Model Performance</a:t>
            </a:r>
          </a:p>
          <a:p>
            <a:pPr marL="561339" lvl="1" indent="-280669">
              <a:lnSpc>
                <a:spcPts val="3639"/>
              </a:lnSpc>
              <a:buFont typeface="Arial"/>
              <a:buChar char="•"/>
            </a:pPr>
            <a:r>
              <a:rPr lang="en-US" sz="2599">
                <a:solidFill>
                  <a:srgbClr val="000000"/>
                </a:solidFill>
                <a:latin typeface="Canva Sans"/>
              </a:rPr>
              <a:t>Limited use of ensemble methods</a:t>
            </a:r>
          </a:p>
          <a:p>
            <a:pPr marL="561339" lvl="1" indent="-280669">
              <a:lnSpc>
                <a:spcPts val="3639"/>
              </a:lnSpc>
              <a:buFont typeface="Arial"/>
              <a:buChar char="•"/>
            </a:pPr>
            <a:r>
              <a:rPr lang="en-US" sz="2599">
                <a:solidFill>
                  <a:srgbClr val="000000"/>
                </a:solidFill>
                <a:latin typeface="Canva Sans"/>
              </a:rPr>
              <a:t>Standard CNN architectures used for image classification.</a:t>
            </a:r>
          </a:p>
          <a:p>
            <a:pPr>
              <a:lnSpc>
                <a:spcPts val="3639"/>
              </a:lnSpc>
            </a:pPr>
            <a:endParaRPr lang="en-US" sz="2599">
              <a:solidFill>
                <a:srgbClr val="000000"/>
              </a:solidFill>
              <a:latin typeface="Canva Sans"/>
            </a:endParaRPr>
          </a:p>
          <a:p>
            <a:pPr marL="561339" lvl="1" indent="-280669">
              <a:lnSpc>
                <a:spcPts val="3639"/>
              </a:lnSpc>
              <a:buFont typeface="Arial"/>
              <a:buChar char="•"/>
            </a:pPr>
            <a:r>
              <a:rPr lang="en-US" sz="2599">
                <a:solidFill>
                  <a:srgbClr val="000000"/>
                </a:solidFill>
                <a:latin typeface="Canva Sans"/>
              </a:rPr>
              <a:t>In-depth implementation of ensemble methods for improved accuracy and robustness.</a:t>
            </a:r>
          </a:p>
          <a:p>
            <a:pPr marL="561339" lvl="1" indent="-280669">
              <a:lnSpc>
                <a:spcPts val="3639"/>
              </a:lnSpc>
              <a:buFont typeface="Arial"/>
              <a:buChar char="•"/>
            </a:pPr>
            <a:r>
              <a:rPr lang="en-US" sz="2599">
                <a:solidFill>
                  <a:srgbClr val="000000"/>
                </a:solidFill>
                <a:latin typeface="Canva Sans"/>
              </a:rPr>
              <a:t>fine-tuning each CNN models</a:t>
            </a:r>
          </a:p>
          <a:p>
            <a:pPr marL="561339" lvl="1" indent="-280669">
              <a:lnSpc>
                <a:spcPts val="3639"/>
              </a:lnSpc>
              <a:buFont typeface="Arial"/>
              <a:buChar char="•"/>
            </a:pPr>
            <a:r>
              <a:rPr lang="en-US" sz="2599">
                <a:solidFill>
                  <a:srgbClr val="000000"/>
                </a:solidFill>
                <a:latin typeface="Canva Sans"/>
              </a:rPr>
              <a:t>Exploration of advanced CNN architectures optimized for malicious image classification.</a:t>
            </a:r>
          </a:p>
          <a:p>
            <a:pPr algn="ctr">
              <a:lnSpc>
                <a:spcPts val="3639"/>
              </a:lnSpc>
              <a:spcBef>
                <a:spcPct val="0"/>
              </a:spcBef>
            </a:pPr>
            <a:endParaRPr lang="en-US" sz="2599">
              <a:solidFill>
                <a:srgbClr val="000000"/>
              </a:solidFill>
              <a:latin typeface="Canva Sans"/>
            </a:endParaRPr>
          </a:p>
          <a:p>
            <a:pPr algn="ctr">
              <a:lnSpc>
                <a:spcPts val="3639"/>
              </a:lnSpc>
              <a:spcBef>
                <a:spcPct val="0"/>
              </a:spcBef>
            </a:pPr>
            <a:endParaRPr lang="en-US" sz="2599">
              <a:solidFill>
                <a:srgbClr val="000000"/>
              </a:solidFill>
              <a:latin typeface="Canva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5943291" y="7774589"/>
            <a:ext cx="2020733" cy="1768142"/>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59411" y="8670103"/>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12" name="Freeform 12"/>
          <p:cNvSpPr/>
          <p:nvPr/>
        </p:nvSpPr>
        <p:spPr>
          <a:xfrm>
            <a:off x="10985324" y="1615284"/>
            <a:ext cx="7302676" cy="4903987"/>
          </a:xfrm>
          <a:custGeom>
            <a:avLst/>
            <a:gdLst/>
            <a:ahLst/>
            <a:cxnLst/>
            <a:rect l="l" t="t" r="r" b="b"/>
            <a:pathLst>
              <a:path w="7302676" h="4903987">
                <a:moveTo>
                  <a:pt x="0" y="0"/>
                </a:moveTo>
                <a:lnTo>
                  <a:pt x="7302676" y="0"/>
                </a:lnTo>
                <a:lnTo>
                  <a:pt x="7302676" y="4903986"/>
                </a:lnTo>
                <a:lnTo>
                  <a:pt x="0" y="4903986"/>
                </a:lnTo>
                <a:lnTo>
                  <a:pt x="0" y="0"/>
                </a:lnTo>
                <a:close/>
              </a:path>
            </a:pathLst>
          </a:custGeom>
          <a:blipFill>
            <a:blip r:embed="rId3"/>
            <a:stretch>
              <a:fillRect/>
            </a:stretch>
          </a:blipFill>
        </p:spPr>
        <p:txBody>
          <a:bodyPr/>
          <a:lstStyle/>
          <a:p>
            <a:endParaRPr lang="en-SG"/>
          </a:p>
        </p:txBody>
      </p:sp>
      <p:sp>
        <p:nvSpPr>
          <p:cNvPr id="13" name="TextBox 13"/>
          <p:cNvSpPr txBox="1"/>
          <p:nvPr/>
        </p:nvSpPr>
        <p:spPr>
          <a:xfrm>
            <a:off x="1052362" y="592045"/>
            <a:ext cx="9450335" cy="1989328"/>
          </a:xfrm>
          <a:prstGeom prst="rect">
            <a:avLst/>
          </a:prstGeom>
        </p:spPr>
        <p:txBody>
          <a:bodyPr lIns="0" tIns="0" rIns="0" bIns="0" rtlCol="0" anchor="t">
            <a:spAutoFit/>
          </a:bodyPr>
          <a:lstStyle/>
          <a:p>
            <a:pPr>
              <a:lnSpc>
                <a:spcPts val="7615"/>
              </a:lnSpc>
            </a:pPr>
            <a:r>
              <a:rPr lang="en-US" sz="6399">
                <a:solidFill>
                  <a:srgbClr val="000000"/>
                </a:solidFill>
                <a:latin typeface="Poppins Bold"/>
              </a:rPr>
              <a:t>RESEARCH PROBLEM</a:t>
            </a:r>
          </a:p>
          <a:p>
            <a:pPr>
              <a:lnSpc>
                <a:spcPts val="7615"/>
              </a:lnSpc>
            </a:pPr>
            <a:endParaRPr lang="en-US" sz="6399">
              <a:solidFill>
                <a:srgbClr val="000000"/>
              </a:solidFill>
              <a:latin typeface="Poppins Bold"/>
            </a:endParaRPr>
          </a:p>
        </p:txBody>
      </p:sp>
      <p:sp>
        <p:nvSpPr>
          <p:cNvPr id="14" name="TextBox 14"/>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15" name="TextBox 15"/>
          <p:cNvSpPr txBox="1"/>
          <p:nvPr/>
        </p:nvSpPr>
        <p:spPr>
          <a:xfrm>
            <a:off x="5409372"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id="16" name="TextBox 16"/>
          <p:cNvSpPr txBox="1"/>
          <p:nvPr/>
        </p:nvSpPr>
        <p:spPr>
          <a:xfrm>
            <a:off x="1455382" y="2838488"/>
            <a:ext cx="9410462" cy="3141181"/>
          </a:xfrm>
          <a:prstGeom prst="rect">
            <a:avLst/>
          </a:prstGeom>
        </p:spPr>
        <p:txBody>
          <a:bodyPr lIns="0" tIns="0" rIns="0" bIns="0" rtlCol="0" anchor="t">
            <a:spAutoFit/>
          </a:bodyPr>
          <a:lstStyle/>
          <a:p>
            <a:pPr marL="914400" indent="-457200">
              <a:buFont typeface="Arial"/>
              <a:buChar char="•"/>
            </a:pPr>
            <a:r>
              <a:rPr lang="en-US" sz="3350">
                <a:solidFill>
                  <a:srgbClr val="000000"/>
                </a:solidFill>
                <a:ea typeface="+mn-lt"/>
                <a:cs typeface="+mn-lt"/>
              </a:rPr>
              <a:t>Detection of Abnormal Login Patterns</a:t>
            </a:r>
            <a:endParaRPr lang="en-US">
              <a:ea typeface="+mn-lt"/>
              <a:cs typeface="+mn-lt"/>
            </a:endParaRPr>
          </a:p>
          <a:p>
            <a:pPr lvl="1"/>
            <a:endParaRPr lang="en-US" sz="3350" dirty="0">
              <a:solidFill>
                <a:srgbClr val="000000"/>
              </a:solidFill>
              <a:ea typeface="+mn-lt"/>
              <a:cs typeface="+mn-lt"/>
            </a:endParaRPr>
          </a:p>
          <a:p>
            <a:pPr marL="914400" lvl="1" indent="-457200">
              <a:buFont typeface="Arial"/>
              <a:buChar char="•"/>
            </a:pPr>
            <a:r>
              <a:rPr lang="en-US" sz="3350">
                <a:solidFill>
                  <a:srgbClr val="000000"/>
                </a:solidFill>
                <a:ea typeface="+mn-lt"/>
                <a:cs typeface="+mn-lt"/>
              </a:rPr>
              <a:t>Authentication Mechanisms</a:t>
            </a:r>
            <a:endParaRPr lang="en-US">
              <a:solidFill>
                <a:srgbClr val="000000"/>
              </a:solidFill>
              <a:ea typeface="+mn-lt"/>
              <a:cs typeface="+mn-lt"/>
            </a:endParaRPr>
          </a:p>
          <a:p>
            <a:pPr marL="914400" lvl="1" indent="-457200">
              <a:buFont typeface="Arial"/>
              <a:buChar char="•"/>
            </a:pPr>
            <a:r>
              <a:rPr lang="en-US" sz="3350">
                <a:solidFill>
                  <a:srgbClr val="000000"/>
                </a:solidFill>
                <a:ea typeface="+mn-lt"/>
                <a:cs typeface="+mn-lt"/>
              </a:rPr>
              <a:t>Real-time Monitoring and Alerts</a:t>
            </a:r>
            <a:endParaRPr lang="en-US">
              <a:ea typeface="+mn-lt"/>
              <a:cs typeface="+mn-lt"/>
            </a:endParaRPr>
          </a:p>
          <a:p>
            <a:pPr marL="914400" lvl="1" indent="-457200">
              <a:buFont typeface="Arial"/>
              <a:buChar char="•"/>
            </a:pPr>
            <a:r>
              <a:rPr lang="en-US" sz="3350">
                <a:solidFill>
                  <a:srgbClr val="000000"/>
                </a:solidFill>
                <a:ea typeface="+mn-lt"/>
                <a:cs typeface="+mn-lt"/>
              </a:rPr>
              <a:t>User Behavior Profiling</a:t>
            </a:r>
            <a:endParaRPr lang="en-US">
              <a:ea typeface="+mn-lt"/>
              <a:cs typeface="+mn-lt"/>
            </a:endParaRPr>
          </a:p>
          <a:p>
            <a:pPr>
              <a:lnSpc>
                <a:spcPts val="4715"/>
              </a:lnSpc>
            </a:pPr>
            <a:endParaRPr lang="en-US" sz="3368">
              <a:solidFill>
                <a:srgbClr val="000000"/>
              </a:solidFill>
              <a:latin typeface="Canva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5943291" y="7774589"/>
            <a:ext cx="2020733" cy="1768142"/>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59411" y="8670103"/>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12" name="TextBox 12"/>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13" name="TextBox 13"/>
          <p:cNvSpPr txBox="1"/>
          <p:nvPr/>
        </p:nvSpPr>
        <p:spPr>
          <a:xfrm>
            <a:off x="5409372"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id="14" name="AutoShape 14"/>
          <p:cNvSpPr/>
          <p:nvPr/>
        </p:nvSpPr>
        <p:spPr>
          <a:xfrm flipH="1" flipV="1">
            <a:off x="9182426" y="3142812"/>
            <a:ext cx="0" cy="3999580"/>
          </a:xfrm>
          <a:prstGeom prst="line">
            <a:avLst/>
          </a:prstGeom>
          <a:ln w="28575" cap="flat">
            <a:solidFill>
              <a:srgbClr val="000000"/>
            </a:solidFill>
            <a:prstDash val="lgDash"/>
            <a:headEnd type="none" w="sm" len="sm"/>
            <a:tailEnd type="none" w="sm" len="sm"/>
          </a:ln>
        </p:spPr>
        <p:txBody>
          <a:bodyPr/>
          <a:lstStyle/>
          <a:p>
            <a:endParaRPr lang="en-SG"/>
          </a:p>
        </p:txBody>
      </p:sp>
      <p:grpSp>
        <p:nvGrpSpPr>
          <p:cNvPr id="15" name="Group 15"/>
          <p:cNvGrpSpPr/>
          <p:nvPr/>
        </p:nvGrpSpPr>
        <p:grpSpPr>
          <a:xfrm>
            <a:off x="8334041" y="4275132"/>
            <a:ext cx="1668196" cy="1668196"/>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17" name="TextBox 17"/>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18" name="Group 18"/>
          <p:cNvGrpSpPr/>
          <p:nvPr/>
        </p:nvGrpSpPr>
        <p:grpSpPr>
          <a:xfrm>
            <a:off x="8528834" y="1795078"/>
            <a:ext cx="1347734" cy="1347734"/>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20" name="TextBox 20"/>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21" name="Group 21"/>
          <p:cNvGrpSpPr/>
          <p:nvPr/>
        </p:nvGrpSpPr>
        <p:grpSpPr>
          <a:xfrm>
            <a:off x="8528834" y="6982123"/>
            <a:ext cx="1347734" cy="1347734"/>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23" name="TextBox 23"/>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sp>
        <p:nvSpPr>
          <p:cNvPr id="24" name="Freeform 24"/>
          <p:cNvSpPr/>
          <p:nvPr/>
        </p:nvSpPr>
        <p:spPr>
          <a:xfrm>
            <a:off x="8661938" y="4622114"/>
            <a:ext cx="1040976" cy="1040976"/>
          </a:xfrm>
          <a:custGeom>
            <a:avLst/>
            <a:gdLst/>
            <a:ahLst/>
            <a:cxnLst/>
            <a:rect l="l" t="t" r="r" b="b"/>
            <a:pathLst>
              <a:path w="1040976" h="1040976">
                <a:moveTo>
                  <a:pt x="0" y="0"/>
                </a:moveTo>
                <a:lnTo>
                  <a:pt x="1040977" y="0"/>
                </a:lnTo>
                <a:lnTo>
                  <a:pt x="1040977" y="1040976"/>
                </a:lnTo>
                <a:lnTo>
                  <a:pt x="0" y="10409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G"/>
          </a:p>
        </p:txBody>
      </p:sp>
      <p:sp>
        <p:nvSpPr>
          <p:cNvPr id="25" name="Freeform 25"/>
          <p:cNvSpPr/>
          <p:nvPr/>
        </p:nvSpPr>
        <p:spPr>
          <a:xfrm>
            <a:off x="8828192" y="2153233"/>
            <a:ext cx="708470" cy="631424"/>
          </a:xfrm>
          <a:custGeom>
            <a:avLst/>
            <a:gdLst/>
            <a:ahLst/>
            <a:cxnLst/>
            <a:rect l="l" t="t" r="r" b="b"/>
            <a:pathLst>
              <a:path w="708470" h="631424">
                <a:moveTo>
                  <a:pt x="0" y="0"/>
                </a:moveTo>
                <a:lnTo>
                  <a:pt x="708469" y="0"/>
                </a:lnTo>
                <a:lnTo>
                  <a:pt x="708469" y="631424"/>
                </a:lnTo>
                <a:lnTo>
                  <a:pt x="0" y="6314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G"/>
          </a:p>
        </p:txBody>
      </p:sp>
      <p:sp>
        <p:nvSpPr>
          <p:cNvPr id="26" name="Freeform 26"/>
          <p:cNvSpPr/>
          <p:nvPr/>
        </p:nvSpPr>
        <p:spPr>
          <a:xfrm>
            <a:off x="8774847" y="7248411"/>
            <a:ext cx="815159" cy="815159"/>
          </a:xfrm>
          <a:custGeom>
            <a:avLst/>
            <a:gdLst/>
            <a:ahLst/>
            <a:cxnLst/>
            <a:rect l="l" t="t" r="r" b="b"/>
            <a:pathLst>
              <a:path w="815159" h="815159">
                <a:moveTo>
                  <a:pt x="0" y="0"/>
                </a:moveTo>
                <a:lnTo>
                  <a:pt x="815159" y="0"/>
                </a:lnTo>
                <a:lnTo>
                  <a:pt x="815159" y="815159"/>
                </a:lnTo>
                <a:lnTo>
                  <a:pt x="0" y="8151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G"/>
          </a:p>
        </p:txBody>
      </p:sp>
      <p:sp>
        <p:nvSpPr>
          <p:cNvPr id="27" name="TextBox 27"/>
          <p:cNvSpPr txBox="1"/>
          <p:nvPr/>
        </p:nvSpPr>
        <p:spPr>
          <a:xfrm>
            <a:off x="10432170" y="1723553"/>
            <a:ext cx="3280765" cy="509905"/>
          </a:xfrm>
          <a:prstGeom prst="rect">
            <a:avLst/>
          </a:prstGeom>
        </p:spPr>
        <p:txBody>
          <a:bodyPr lIns="0" tIns="0" rIns="0" bIns="0" rtlCol="0" anchor="t">
            <a:spAutoFit/>
          </a:bodyPr>
          <a:lstStyle/>
          <a:p>
            <a:pPr>
              <a:lnSpc>
                <a:spcPts val="3919"/>
              </a:lnSpc>
            </a:pPr>
            <a:r>
              <a:rPr lang="en-US" sz="2799">
                <a:solidFill>
                  <a:srgbClr val="000000"/>
                </a:solidFill>
                <a:latin typeface="Poppins Bold"/>
              </a:rPr>
              <a:t>Sub-Objectives</a:t>
            </a:r>
          </a:p>
        </p:txBody>
      </p:sp>
      <p:sp>
        <p:nvSpPr>
          <p:cNvPr id="28" name="TextBox 28"/>
          <p:cNvSpPr txBox="1"/>
          <p:nvPr/>
        </p:nvSpPr>
        <p:spPr>
          <a:xfrm>
            <a:off x="4935049" y="6472219"/>
            <a:ext cx="3376506" cy="509905"/>
          </a:xfrm>
          <a:prstGeom prst="rect">
            <a:avLst/>
          </a:prstGeom>
        </p:spPr>
        <p:txBody>
          <a:bodyPr lIns="0" tIns="0" rIns="0" bIns="0" rtlCol="0" anchor="t">
            <a:spAutoFit/>
          </a:bodyPr>
          <a:lstStyle/>
          <a:p>
            <a:pPr algn="r">
              <a:lnSpc>
                <a:spcPts val="3920"/>
              </a:lnSpc>
            </a:pPr>
            <a:r>
              <a:rPr lang="en-US" sz="2800">
                <a:solidFill>
                  <a:srgbClr val="000000"/>
                </a:solidFill>
                <a:latin typeface="Poppins Bold"/>
              </a:rPr>
              <a:t>Main Objective</a:t>
            </a:r>
          </a:p>
        </p:txBody>
      </p:sp>
      <p:sp>
        <p:nvSpPr>
          <p:cNvPr id="29" name="TextBox 29"/>
          <p:cNvSpPr txBox="1"/>
          <p:nvPr/>
        </p:nvSpPr>
        <p:spPr>
          <a:xfrm>
            <a:off x="1186032" y="7199584"/>
            <a:ext cx="7125523" cy="1805623"/>
          </a:xfrm>
          <a:prstGeom prst="rect">
            <a:avLst/>
          </a:prstGeom>
        </p:spPr>
        <p:txBody>
          <a:bodyPr lIns="0" tIns="0" rIns="0" bIns="0" rtlCol="0" anchor="t">
            <a:spAutoFit/>
          </a:bodyPr>
          <a:lstStyle/>
          <a:p>
            <a:pPr algn="just"/>
            <a:r>
              <a:rPr lang="en-US" sz="2350" dirty="0">
                <a:solidFill>
                  <a:srgbClr val="000000"/>
                </a:solidFill>
                <a:ea typeface="+mn-lt"/>
                <a:cs typeface="+mn-lt"/>
              </a:rPr>
              <a:t>The primary goal of Abnormal Login Analysis in DLP systems is to promptly detect and respond to unusual or unauthorized login attempts, thereby safeguarding email data and preventing potential data breaches</a:t>
            </a:r>
            <a:endParaRPr lang="en-US" dirty="0"/>
          </a:p>
          <a:p>
            <a:pPr algn="just">
              <a:lnSpc>
                <a:spcPts val="2841"/>
              </a:lnSpc>
            </a:pPr>
            <a:endParaRPr lang="en-US" sz="2350" dirty="0">
              <a:solidFill>
                <a:srgbClr val="000000"/>
              </a:solidFill>
              <a:latin typeface="Times New Roman"/>
              <a:cs typeface="Times New Roman"/>
            </a:endParaRPr>
          </a:p>
        </p:txBody>
      </p:sp>
      <p:sp>
        <p:nvSpPr>
          <p:cNvPr id="30" name="TextBox 30"/>
          <p:cNvSpPr txBox="1"/>
          <p:nvPr/>
        </p:nvSpPr>
        <p:spPr>
          <a:xfrm>
            <a:off x="10299313" y="2616240"/>
            <a:ext cx="6557386" cy="1267014"/>
          </a:xfrm>
          <a:prstGeom prst="rect">
            <a:avLst/>
          </a:prstGeom>
        </p:spPr>
        <p:txBody>
          <a:bodyPr lIns="0" tIns="0" rIns="0" bIns="0" rtlCol="0" anchor="t">
            <a:spAutoFit/>
          </a:bodyPr>
          <a:lstStyle/>
          <a:p>
            <a:pPr marL="800100" indent="-342900" algn="just">
              <a:buFont typeface="Arial"/>
              <a:buChar char="•"/>
            </a:pPr>
            <a:r>
              <a:rPr lang="en-US" sz="2050" dirty="0">
                <a:solidFill>
                  <a:srgbClr val="000000"/>
                </a:solidFill>
                <a:latin typeface="Calibri"/>
                <a:ea typeface="Calibri"/>
                <a:cs typeface="Calibri"/>
              </a:rPr>
              <a:t>user</a:t>
            </a:r>
            <a:r>
              <a:rPr lang="en-US" sz="2050" dirty="0">
                <a:solidFill>
                  <a:srgbClr val="000000"/>
                </a:solidFill>
                <a:ea typeface="+mn-lt"/>
                <a:cs typeface="+mn-lt"/>
              </a:rPr>
              <a:t> Behavior Profiling</a:t>
            </a:r>
            <a:endParaRPr lang="en-US" dirty="0">
              <a:ea typeface="Calibri"/>
              <a:cs typeface="Calibri"/>
            </a:endParaRPr>
          </a:p>
          <a:p>
            <a:pPr marL="800100" lvl="1" indent="-342900" algn="just">
              <a:buFontTx/>
              <a:buChar char="•"/>
            </a:pPr>
            <a:r>
              <a:rPr lang="en-US" sz="2050" dirty="0">
                <a:solidFill>
                  <a:srgbClr val="000000"/>
                </a:solidFill>
                <a:ea typeface="+mn-lt"/>
                <a:cs typeface="+mn-lt"/>
              </a:rPr>
              <a:t>Geographic Analysis</a:t>
            </a:r>
            <a:endParaRPr lang="en-US" dirty="0">
              <a:ea typeface="Calibri"/>
              <a:cs typeface="Calibri"/>
            </a:endParaRPr>
          </a:p>
          <a:p>
            <a:pPr marL="800100" lvl="1" indent="-342900" algn="just">
              <a:buFont typeface="Arial"/>
              <a:buChar char="•"/>
            </a:pPr>
            <a:r>
              <a:rPr lang="en-US" sz="2050" dirty="0">
                <a:solidFill>
                  <a:srgbClr val="000000"/>
                </a:solidFill>
                <a:ea typeface="+mn-lt"/>
                <a:cs typeface="+mn-lt"/>
              </a:rPr>
              <a:t>Sequential Login Analysis:</a:t>
            </a:r>
            <a:endParaRPr lang="en-US" dirty="0">
              <a:solidFill>
                <a:srgbClr val="000000"/>
              </a:solidFill>
              <a:ea typeface="+mn-lt"/>
              <a:cs typeface="+mn-lt"/>
            </a:endParaRPr>
          </a:p>
          <a:p>
            <a:pPr algn="just">
              <a:lnSpc>
                <a:spcPts val="2484"/>
              </a:lnSpc>
            </a:pPr>
            <a:endParaRPr lang="en-US" sz="2087">
              <a:solidFill>
                <a:srgbClr val="000000"/>
              </a:solidFill>
              <a:latin typeface="Poppins"/>
            </a:endParaRPr>
          </a:p>
        </p:txBody>
      </p:sp>
      <p:sp>
        <p:nvSpPr>
          <p:cNvPr id="31" name="TextBox 31"/>
          <p:cNvSpPr txBox="1"/>
          <p:nvPr/>
        </p:nvSpPr>
        <p:spPr>
          <a:xfrm>
            <a:off x="1028700" y="971550"/>
            <a:ext cx="5836419"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OBJECTIVE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307666" y="6066951"/>
            <a:ext cx="7672669" cy="0"/>
          </a:xfrm>
          <a:prstGeom prst="line">
            <a:avLst/>
          </a:prstGeom>
          <a:ln w="38100" cap="flat">
            <a:solidFill>
              <a:srgbClr val="000000"/>
            </a:solidFill>
            <a:prstDash val="solid"/>
            <a:headEnd type="none" w="sm" len="sm"/>
            <a:tailEnd type="none" w="sm" len="sm"/>
          </a:ln>
        </p:spPr>
        <p:txBody>
          <a:bodyPr/>
          <a:lstStyle/>
          <a:p>
            <a:endParaRPr lang="en-SG"/>
          </a:p>
        </p:txBody>
      </p:sp>
      <p:grpSp>
        <p:nvGrpSpPr>
          <p:cNvPr id="3" name="Group 3"/>
          <p:cNvGrpSpPr/>
          <p:nvPr/>
        </p:nvGrpSpPr>
        <p:grpSpPr>
          <a:xfrm rot="-10800000">
            <a:off x="-3067113" y="-179028"/>
            <a:ext cx="6103845" cy="5340865"/>
            <a:chOff x="0" y="0"/>
            <a:chExt cx="812800" cy="711200"/>
          </a:xfrm>
        </p:grpSpPr>
        <p:sp>
          <p:nvSpPr>
            <p:cNvPr id="4" name="Freeform 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5" name="TextBox 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6" name="Group 6"/>
          <p:cNvGrpSpPr/>
          <p:nvPr/>
        </p:nvGrpSpPr>
        <p:grpSpPr>
          <a:xfrm>
            <a:off x="16721430" y="701820"/>
            <a:ext cx="3114134" cy="2724867"/>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alpha val="87843"/>
              </a:srgbClr>
            </a:solidFill>
          </p:spPr>
          <p:txBody>
            <a:bodyPr/>
            <a:lstStyle/>
            <a:p>
              <a:endParaRPr lang="en-SG"/>
            </a:p>
          </p:txBody>
        </p:sp>
        <p:sp>
          <p:nvSpPr>
            <p:cNvPr id="8" name="TextBox 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9" name="Group 9"/>
          <p:cNvGrpSpPr/>
          <p:nvPr/>
        </p:nvGrpSpPr>
        <p:grpSpPr>
          <a:xfrm rot="-10800000">
            <a:off x="16721430" y="3347730"/>
            <a:ext cx="3085910" cy="2700171"/>
            <a:chOff x="0" y="0"/>
            <a:chExt cx="812800" cy="711200"/>
          </a:xfrm>
        </p:grpSpPr>
        <p:sp>
          <p:nvSpPr>
            <p:cNvPr id="10" name="Freeform 1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1" name="TextBox 11"/>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2" name="Group 12"/>
          <p:cNvGrpSpPr/>
          <p:nvPr/>
        </p:nvGrpSpPr>
        <p:grpSpPr>
          <a:xfrm rot="-10800000">
            <a:off x="14700697" y="-109596"/>
            <a:ext cx="4041467" cy="3536283"/>
            <a:chOff x="0" y="0"/>
            <a:chExt cx="812800" cy="711200"/>
          </a:xfrm>
        </p:grpSpPr>
        <p:sp>
          <p:nvSpPr>
            <p:cNvPr id="13" name="Freeform 1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4" name="TextBox 1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5" name="Group 15"/>
          <p:cNvGrpSpPr/>
          <p:nvPr/>
        </p:nvGrpSpPr>
        <p:grpSpPr>
          <a:xfrm>
            <a:off x="844545" y="701820"/>
            <a:ext cx="2020733" cy="1768142"/>
            <a:chOff x="0" y="0"/>
            <a:chExt cx="812800" cy="711200"/>
          </a:xfrm>
        </p:grpSpPr>
        <p:sp>
          <p:nvSpPr>
            <p:cNvPr id="16" name="Freeform 1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7" name="TextBox 1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8" name="Group 18"/>
          <p:cNvGrpSpPr/>
          <p:nvPr/>
        </p:nvGrpSpPr>
        <p:grpSpPr>
          <a:xfrm rot="-10800000">
            <a:off x="15255224" y="7980148"/>
            <a:ext cx="2020733" cy="1768142"/>
            <a:chOff x="0" y="0"/>
            <a:chExt cx="812800" cy="711200"/>
          </a:xfrm>
        </p:grpSpPr>
        <p:sp>
          <p:nvSpPr>
            <p:cNvPr id="19" name="Freeform 1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20" name="TextBox 2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1" name="Group 21"/>
          <p:cNvGrpSpPr/>
          <p:nvPr/>
        </p:nvGrpSpPr>
        <p:grpSpPr>
          <a:xfrm rot="-10800000">
            <a:off x="2039445" y="716487"/>
            <a:ext cx="997288" cy="872627"/>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23" name="TextBox 2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4" name="Group 24"/>
          <p:cNvGrpSpPr/>
          <p:nvPr/>
        </p:nvGrpSpPr>
        <p:grpSpPr>
          <a:xfrm>
            <a:off x="15171344" y="8875662"/>
            <a:ext cx="997288" cy="872627"/>
            <a:chOff x="0" y="0"/>
            <a:chExt cx="812800" cy="711200"/>
          </a:xfrm>
        </p:grpSpPr>
        <p:sp>
          <p:nvSpPr>
            <p:cNvPr id="25" name="Freeform 2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26" name="TextBox 2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7" name="TextBox 27"/>
          <p:cNvSpPr txBox="1"/>
          <p:nvPr/>
        </p:nvSpPr>
        <p:spPr>
          <a:xfrm>
            <a:off x="5952235" y="4427827"/>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METHODOLOGY</a:t>
            </a:r>
          </a:p>
        </p:txBody>
      </p:sp>
      <p:sp>
        <p:nvSpPr>
          <p:cNvPr id="28" name="Freeform 28"/>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29" name="TextBox 29"/>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30" name="TextBox 30"/>
          <p:cNvSpPr txBox="1"/>
          <p:nvPr/>
        </p:nvSpPr>
        <p:spPr>
          <a:xfrm>
            <a:off x="5409372"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IT20638818 | Logu JJ   |  TMP-2023-24-082</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574388"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3051923" y="-1398002"/>
            <a:ext cx="6103845" cy="5340865"/>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rot="-10800000">
            <a:off x="16277009" y="689261"/>
            <a:ext cx="1700198" cy="1487673"/>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1" name="Group 11"/>
          <p:cNvGrpSpPr/>
          <p:nvPr/>
        </p:nvGrpSpPr>
        <p:grpSpPr>
          <a:xfrm rot="-10800000">
            <a:off x="364226" y="689261"/>
            <a:ext cx="1700198" cy="1487673"/>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3" name="TextBox 1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15876885" y="1304307"/>
            <a:ext cx="997288" cy="872627"/>
            <a:chOff x="0" y="0"/>
            <a:chExt cx="812800" cy="711200"/>
          </a:xfrm>
        </p:grpSpPr>
        <p:sp>
          <p:nvSpPr>
            <p:cNvPr id="15" name="Freeform 1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6" name="TextBox 1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1411866" y="1304307"/>
            <a:ext cx="997288" cy="872627"/>
            <a:chOff x="0" y="0"/>
            <a:chExt cx="812800" cy="711200"/>
          </a:xfrm>
        </p:grpSpPr>
        <p:sp>
          <p:nvSpPr>
            <p:cNvPr id="18" name="Freeform 1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9" name="TextBox 1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0" name="Freeform 20"/>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21" name="Freeform 21"/>
          <p:cNvSpPr/>
          <p:nvPr/>
        </p:nvSpPr>
        <p:spPr>
          <a:xfrm>
            <a:off x="3954673" y="1857387"/>
            <a:ext cx="8917265" cy="7400913"/>
          </a:xfrm>
          <a:custGeom>
            <a:avLst/>
            <a:gdLst/>
            <a:ahLst/>
            <a:cxnLst/>
            <a:rect l="l" t="t" r="r" b="b"/>
            <a:pathLst>
              <a:path w="8917265" h="7400913">
                <a:moveTo>
                  <a:pt x="0" y="0"/>
                </a:moveTo>
                <a:lnTo>
                  <a:pt x="8917266" y="0"/>
                </a:lnTo>
                <a:lnTo>
                  <a:pt x="8917266" y="7400913"/>
                </a:lnTo>
                <a:lnTo>
                  <a:pt x="0" y="7400913"/>
                </a:lnTo>
                <a:lnTo>
                  <a:pt x="0" y="0"/>
                </a:lnTo>
                <a:close/>
              </a:path>
            </a:pathLst>
          </a:custGeom>
          <a:blipFill>
            <a:blip r:embed="rId3"/>
            <a:stretch>
              <a:fillRect/>
            </a:stretch>
          </a:blipFill>
        </p:spPr>
        <p:txBody>
          <a:bodyPr/>
          <a:lstStyle/>
          <a:p>
            <a:endParaRPr lang="en-SG"/>
          </a:p>
        </p:txBody>
      </p:sp>
      <p:sp>
        <p:nvSpPr>
          <p:cNvPr id="22" name="TextBox 22"/>
          <p:cNvSpPr txBox="1"/>
          <p:nvPr/>
        </p:nvSpPr>
        <p:spPr>
          <a:xfrm>
            <a:off x="4835917" y="632111"/>
            <a:ext cx="8616166" cy="1702374"/>
          </a:xfrm>
          <a:prstGeom prst="rect">
            <a:avLst/>
          </a:prstGeom>
        </p:spPr>
        <p:txBody>
          <a:bodyPr lIns="0" tIns="0" rIns="0" bIns="0" rtlCol="0" anchor="t">
            <a:spAutoFit/>
          </a:bodyPr>
          <a:lstStyle/>
          <a:p>
            <a:pPr algn="ctr">
              <a:lnSpc>
                <a:spcPts val="7615"/>
              </a:lnSpc>
            </a:pPr>
            <a:r>
              <a:rPr lang="en-US" sz="6399">
                <a:solidFill>
                  <a:srgbClr val="000000"/>
                </a:solidFill>
                <a:latin typeface="Poppins Bold"/>
              </a:rPr>
              <a:t>SYSTEM DIAGRAM</a:t>
            </a:r>
          </a:p>
          <a:p>
            <a:pPr algn="ctr">
              <a:lnSpc>
                <a:spcPts val="5359"/>
              </a:lnSpc>
            </a:pPr>
            <a:endParaRPr lang="en-US" sz="6399">
              <a:solidFill>
                <a:srgbClr val="000000"/>
              </a:solidFill>
              <a:latin typeface="Poppins Bold"/>
            </a:endParaRPr>
          </a:p>
        </p:txBody>
      </p:sp>
      <p:sp>
        <p:nvSpPr>
          <p:cNvPr id="23" name="TextBox 23"/>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24" name="TextBox 24"/>
          <p:cNvSpPr txBox="1"/>
          <p:nvPr/>
        </p:nvSpPr>
        <p:spPr>
          <a:xfrm>
            <a:off x="5409372"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IT20638818 | Logu JJ   |  TMP-2023-24-082</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694524" y="-1172029"/>
            <a:ext cx="7422957" cy="6427946"/>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28039" r="-28039"/>
              </a:stretch>
            </a:blipFill>
          </p:spPr>
          <p:txBody>
            <a:bodyPr/>
            <a:lstStyle/>
            <a:p>
              <a:endParaRPr lang="en-SG"/>
            </a:p>
          </p:txBody>
        </p:sp>
      </p:grpSp>
      <p:grpSp>
        <p:nvGrpSpPr>
          <p:cNvPr id="4" name="Group 4"/>
          <p:cNvGrpSpPr>
            <a:grpSpLocks noChangeAspect="1"/>
          </p:cNvGrpSpPr>
          <p:nvPr/>
        </p:nvGrpSpPr>
        <p:grpSpPr>
          <a:xfrm>
            <a:off x="8755212" y="2475477"/>
            <a:ext cx="5317090" cy="4604361"/>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27317" r="-27317"/>
              </a:stretch>
            </a:blipFill>
          </p:spPr>
          <p:txBody>
            <a:bodyPr/>
            <a:lstStyle/>
            <a:p>
              <a:endParaRPr lang="en-SG"/>
            </a:p>
          </p:txBody>
        </p:sp>
      </p:grpSp>
      <p:grpSp>
        <p:nvGrpSpPr>
          <p:cNvPr id="6" name="Group 6"/>
          <p:cNvGrpSpPr>
            <a:grpSpLocks noChangeAspect="1"/>
          </p:cNvGrpSpPr>
          <p:nvPr/>
        </p:nvGrpSpPr>
        <p:grpSpPr>
          <a:xfrm>
            <a:off x="12970910" y="4720507"/>
            <a:ext cx="5317090" cy="4604361"/>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11166" r="-11166"/>
              </a:stretch>
            </a:blipFill>
          </p:spPr>
          <p:txBody>
            <a:bodyPr/>
            <a:lstStyle/>
            <a:p>
              <a:endParaRPr lang="en-SG"/>
            </a:p>
          </p:txBody>
        </p:sp>
      </p:grpSp>
      <p:grpSp>
        <p:nvGrpSpPr>
          <p:cNvPr id="8" name="Group 8"/>
          <p:cNvGrpSpPr/>
          <p:nvPr/>
        </p:nvGrpSpPr>
        <p:grpSpPr>
          <a:xfrm>
            <a:off x="1028700" y="2985219"/>
            <a:ext cx="971650" cy="971650"/>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10" name="TextBox 10"/>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11" name="Group 11"/>
          <p:cNvGrpSpPr/>
          <p:nvPr/>
        </p:nvGrpSpPr>
        <p:grpSpPr>
          <a:xfrm>
            <a:off x="1028700" y="5181009"/>
            <a:ext cx="971650" cy="971650"/>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13" name="TextBox 13"/>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1028700" y="7378112"/>
            <a:ext cx="971650" cy="971650"/>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16" name="TextBox 16"/>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16505097" y="3202928"/>
            <a:ext cx="2815893" cy="2463906"/>
            <a:chOff x="0" y="0"/>
            <a:chExt cx="812800" cy="711200"/>
          </a:xfrm>
        </p:grpSpPr>
        <p:sp>
          <p:nvSpPr>
            <p:cNvPr id="18" name="Freeform 1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alpha val="87843"/>
              </a:srgbClr>
            </a:solidFill>
          </p:spPr>
          <p:txBody>
            <a:bodyPr/>
            <a:lstStyle/>
            <a:p>
              <a:endParaRPr lang="en-SG"/>
            </a:p>
          </p:txBody>
        </p:sp>
        <p:sp>
          <p:nvSpPr>
            <p:cNvPr id="19" name="TextBox 1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0" name="Group 20"/>
          <p:cNvGrpSpPr/>
          <p:nvPr/>
        </p:nvGrpSpPr>
        <p:grpSpPr>
          <a:xfrm>
            <a:off x="12135337" y="1169975"/>
            <a:ext cx="1161687" cy="1016476"/>
            <a:chOff x="0" y="0"/>
            <a:chExt cx="812800" cy="711200"/>
          </a:xfrm>
        </p:grpSpPr>
        <p:sp>
          <p:nvSpPr>
            <p:cNvPr id="21" name="Freeform 21"/>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alpha val="87843"/>
              </a:srgbClr>
            </a:solidFill>
          </p:spPr>
          <p:txBody>
            <a:bodyPr/>
            <a:lstStyle/>
            <a:p>
              <a:endParaRPr lang="en-SG"/>
            </a:p>
          </p:txBody>
        </p:sp>
        <p:sp>
          <p:nvSpPr>
            <p:cNvPr id="22" name="TextBox 22"/>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3" name="Group 23"/>
          <p:cNvGrpSpPr/>
          <p:nvPr/>
        </p:nvGrpSpPr>
        <p:grpSpPr>
          <a:xfrm rot="-10800000">
            <a:off x="16513788" y="5666834"/>
            <a:ext cx="2815893" cy="2463906"/>
            <a:chOff x="0" y="0"/>
            <a:chExt cx="812800" cy="711200"/>
          </a:xfrm>
        </p:grpSpPr>
        <p:sp>
          <p:nvSpPr>
            <p:cNvPr id="24" name="Freeform 2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25" name="TextBox 2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6" name="Group 26"/>
          <p:cNvGrpSpPr/>
          <p:nvPr/>
        </p:nvGrpSpPr>
        <p:grpSpPr>
          <a:xfrm rot="-10800000">
            <a:off x="12138922" y="2186452"/>
            <a:ext cx="1161687" cy="1016476"/>
            <a:chOff x="0" y="0"/>
            <a:chExt cx="812800" cy="711200"/>
          </a:xfrm>
        </p:grpSpPr>
        <p:sp>
          <p:nvSpPr>
            <p:cNvPr id="27" name="Freeform 2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28" name="TextBox 2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9" name="Freeform 29"/>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5"/>
            <a:stretch>
              <a:fillRect/>
            </a:stretch>
          </a:blipFill>
        </p:spPr>
        <p:txBody>
          <a:bodyPr/>
          <a:lstStyle/>
          <a:p>
            <a:endParaRPr lang="en-SG"/>
          </a:p>
        </p:txBody>
      </p:sp>
      <p:sp>
        <p:nvSpPr>
          <p:cNvPr id="30" name="TextBox 30"/>
          <p:cNvSpPr txBox="1"/>
          <p:nvPr/>
        </p:nvSpPr>
        <p:spPr>
          <a:xfrm>
            <a:off x="2230662" y="2848869"/>
            <a:ext cx="3734853" cy="558273"/>
          </a:xfrm>
          <a:prstGeom prst="rect">
            <a:avLst/>
          </a:prstGeom>
        </p:spPr>
        <p:txBody>
          <a:bodyPr lIns="0" tIns="0" rIns="0" bIns="0" rtlCol="0" anchor="t">
            <a:spAutoFit/>
          </a:bodyPr>
          <a:lstStyle/>
          <a:p>
            <a:pPr>
              <a:lnSpc>
                <a:spcPts val="4308"/>
              </a:lnSpc>
            </a:pPr>
            <a:r>
              <a:rPr lang="en-US" sz="3077">
                <a:solidFill>
                  <a:srgbClr val="000000"/>
                </a:solidFill>
                <a:latin typeface="Poppins Bold"/>
              </a:rPr>
              <a:t>Deep learning</a:t>
            </a:r>
          </a:p>
        </p:txBody>
      </p:sp>
      <p:sp>
        <p:nvSpPr>
          <p:cNvPr id="31" name="TextBox 31"/>
          <p:cNvSpPr txBox="1"/>
          <p:nvPr/>
        </p:nvSpPr>
        <p:spPr>
          <a:xfrm>
            <a:off x="2230662" y="5063709"/>
            <a:ext cx="3734853" cy="1640666"/>
          </a:xfrm>
          <a:prstGeom prst="rect">
            <a:avLst/>
          </a:prstGeom>
        </p:spPr>
        <p:txBody>
          <a:bodyPr lIns="0" tIns="0" rIns="0" bIns="0" rtlCol="0" anchor="t">
            <a:spAutoFit/>
          </a:bodyPr>
          <a:lstStyle/>
          <a:p>
            <a:pPr>
              <a:lnSpc>
                <a:spcPts val="4308"/>
              </a:lnSpc>
            </a:pPr>
            <a:r>
              <a:rPr lang="en-US" sz="3077">
                <a:solidFill>
                  <a:srgbClr val="000000"/>
                </a:solidFill>
                <a:latin typeface="Poppins Bold"/>
              </a:rPr>
              <a:t>Convolutional Neural Networks (CNNs)</a:t>
            </a:r>
          </a:p>
        </p:txBody>
      </p:sp>
      <p:sp>
        <p:nvSpPr>
          <p:cNvPr id="32" name="TextBox 32"/>
          <p:cNvSpPr txBox="1"/>
          <p:nvPr/>
        </p:nvSpPr>
        <p:spPr>
          <a:xfrm>
            <a:off x="2221137" y="7537176"/>
            <a:ext cx="3734853" cy="558273"/>
          </a:xfrm>
          <a:prstGeom prst="rect">
            <a:avLst/>
          </a:prstGeom>
        </p:spPr>
        <p:txBody>
          <a:bodyPr lIns="0" tIns="0" rIns="0" bIns="0" rtlCol="0" anchor="t">
            <a:spAutoFit/>
          </a:bodyPr>
          <a:lstStyle/>
          <a:p>
            <a:pPr>
              <a:lnSpc>
                <a:spcPts val="4308"/>
              </a:lnSpc>
            </a:pPr>
            <a:r>
              <a:rPr lang="en-US" sz="3077">
                <a:solidFill>
                  <a:srgbClr val="000000"/>
                </a:solidFill>
                <a:latin typeface="Poppins Bold"/>
              </a:rPr>
              <a:t>CNN architecture</a:t>
            </a:r>
          </a:p>
        </p:txBody>
      </p:sp>
      <p:sp>
        <p:nvSpPr>
          <p:cNvPr id="33" name="TextBox 33"/>
          <p:cNvSpPr txBox="1"/>
          <p:nvPr/>
        </p:nvSpPr>
        <p:spPr>
          <a:xfrm>
            <a:off x="1241695" y="2998316"/>
            <a:ext cx="545660" cy="812105"/>
          </a:xfrm>
          <a:prstGeom prst="rect">
            <a:avLst/>
          </a:prstGeom>
        </p:spPr>
        <p:txBody>
          <a:bodyPr lIns="0" tIns="0" rIns="0" bIns="0" rtlCol="0" anchor="t">
            <a:spAutoFit/>
          </a:bodyPr>
          <a:lstStyle/>
          <a:p>
            <a:pPr algn="ctr">
              <a:lnSpc>
                <a:spcPts val="6303"/>
              </a:lnSpc>
            </a:pPr>
            <a:r>
              <a:rPr lang="en-US" sz="4502">
                <a:solidFill>
                  <a:srgbClr val="FFFFFF"/>
                </a:solidFill>
                <a:latin typeface="Poppins Bold"/>
              </a:rPr>
              <a:t>1</a:t>
            </a:r>
          </a:p>
        </p:txBody>
      </p:sp>
      <p:sp>
        <p:nvSpPr>
          <p:cNvPr id="34" name="TextBox 34"/>
          <p:cNvSpPr txBox="1"/>
          <p:nvPr/>
        </p:nvSpPr>
        <p:spPr>
          <a:xfrm>
            <a:off x="1241695" y="5194107"/>
            <a:ext cx="545660" cy="812105"/>
          </a:xfrm>
          <a:prstGeom prst="rect">
            <a:avLst/>
          </a:prstGeom>
        </p:spPr>
        <p:txBody>
          <a:bodyPr lIns="0" tIns="0" rIns="0" bIns="0" rtlCol="0" anchor="t">
            <a:spAutoFit/>
          </a:bodyPr>
          <a:lstStyle/>
          <a:p>
            <a:pPr algn="ctr">
              <a:lnSpc>
                <a:spcPts val="6303"/>
              </a:lnSpc>
            </a:pPr>
            <a:r>
              <a:rPr lang="en-US" sz="4502">
                <a:solidFill>
                  <a:srgbClr val="FFFFFF"/>
                </a:solidFill>
                <a:latin typeface="Poppins Bold"/>
              </a:rPr>
              <a:t>2</a:t>
            </a:r>
          </a:p>
        </p:txBody>
      </p:sp>
      <p:sp>
        <p:nvSpPr>
          <p:cNvPr id="35" name="TextBox 35"/>
          <p:cNvSpPr txBox="1"/>
          <p:nvPr/>
        </p:nvSpPr>
        <p:spPr>
          <a:xfrm>
            <a:off x="1241695" y="7391210"/>
            <a:ext cx="545660" cy="812105"/>
          </a:xfrm>
          <a:prstGeom prst="rect">
            <a:avLst/>
          </a:prstGeom>
        </p:spPr>
        <p:txBody>
          <a:bodyPr lIns="0" tIns="0" rIns="0" bIns="0" rtlCol="0" anchor="t">
            <a:spAutoFit/>
          </a:bodyPr>
          <a:lstStyle/>
          <a:p>
            <a:pPr algn="ctr">
              <a:lnSpc>
                <a:spcPts val="6303"/>
              </a:lnSpc>
            </a:pPr>
            <a:r>
              <a:rPr lang="en-US" sz="4502">
                <a:solidFill>
                  <a:srgbClr val="FFFFFF"/>
                </a:solidFill>
                <a:latin typeface="Poppins Bold"/>
              </a:rPr>
              <a:t>3</a:t>
            </a:r>
          </a:p>
        </p:txBody>
      </p:sp>
      <p:sp>
        <p:nvSpPr>
          <p:cNvPr id="36" name="TextBox 36"/>
          <p:cNvSpPr txBox="1"/>
          <p:nvPr/>
        </p:nvSpPr>
        <p:spPr>
          <a:xfrm>
            <a:off x="1028700" y="745241"/>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TECHNOLOGIES </a:t>
            </a:r>
          </a:p>
        </p:txBody>
      </p:sp>
      <p:sp>
        <p:nvSpPr>
          <p:cNvPr id="37" name="TextBox 37"/>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38" name="TextBox 38"/>
          <p:cNvSpPr txBox="1"/>
          <p:nvPr/>
        </p:nvSpPr>
        <p:spPr>
          <a:xfrm>
            <a:off x="5409372"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IT20638818 | Logu JJ  |  TMP-2023-24-082</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5943291" y="7774589"/>
            <a:ext cx="2020733" cy="1768142"/>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59411" y="8670103"/>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AutoShape 11"/>
          <p:cNvSpPr/>
          <p:nvPr/>
        </p:nvSpPr>
        <p:spPr>
          <a:xfrm>
            <a:off x="2482172" y="4157408"/>
            <a:ext cx="13323657" cy="0"/>
          </a:xfrm>
          <a:prstGeom prst="line">
            <a:avLst/>
          </a:prstGeom>
          <a:ln w="38100" cap="flat">
            <a:solidFill>
              <a:srgbClr val="000000"/>
            </a:solidFill>
            <a:prstDash val="sysDash"/>
            <a:headEnd type="none" w="sm" len="sm"/>
            <a:tailEnd type="none" w="sm" len="sm"/>
          </a:ln>
        </p:spPr>
        <p:txBody>
          <a:bodyPr/>
          <a:lstStyle/>
          <a:p>
            <a:endParaRPr lang="en-SG"/>
          </a:p>
        </p:txBody>
      </p:sp>
      <p:grpSp>
        <p:nvGrpSpPr>
          <p:cNvPr id="12" name="Group 12"/>
          <p:cNvGrpSpPr/>
          <p:nvPr/>
        </p:nvGrpSpPr>
        <p:grpSpPr>
          <a:xfrm>
            <a:off x="4303915" y="3004720"/>
            <a:ext cx="2334193" cy="2334193"/>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14" name="TextBox 14"/>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15" name="Group 15"/>
          <p:cNvGrpSpPr/>
          <p:nvPr/>
        </p:nvGrpSpPr>
        <p:grpSpPr>
          <a:xfrm>
            <a:off x="11651264" y="2975903"/>
            <a:ext cx="2334193" cy="2334193"/>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a:p>
          </p:txBody>
        </p:sp>
        <p:sp>
          <p:nvSpPr>
            <p:cNvPr id="17" name="TextBox 17"/>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sp>
        <p:nvSpPr>
          <p:cNvPr id="18" name="Freeform 18"/>
          <p:cNvSpPr/>
          <p:nvPr/>
        </p:nvSpPr>
        <p:spPr>
          <a:xfrm>
            <a:off x="4835575" y="3442430"/>
            <a:ext cx="1270874" cy="1429957"/>
          </a:xfrm>
          <a:custGeom>
            <a:avLst/>
            <a:gdLst/>
            <a:ahLst/>
            <a:cxnLst/>
            <a:rect l="l" t="t" r="r" b="b"/>
            <a:pathLst>
              <a:path w="1270874" h="1429957">
                <a:moveTo>
                  <a:pt x="0" y="0"/>
                </a:moveTo>
                <a:lnTo>
                  <a:pt x="1270874" y="0"/>
                </a:lnTo>
                <a:lnTo>
                  <a:pt x="1270874" y="1429957"/>
                </a:lnTo>
                <a:lnTo>
                  <a:pt x="0" y="14299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19" name="Freeform 19"/>
          <p:cNvSpPr/>
          <p:nvPr/>
        </p:nvSpPr>
        <p:spPr>
          <a:xfrm>
            <a:off x="12218579" y="3543825"/>
            <a:ext cx="1199562" cy="1189066"/>
          </a:xfrm>
          <a:custGeom>
            <a:avLst/>
            <a:gdLst/>
            <a:ahLst/>
            <a:cxnLst/>
            <a:rect l="l" t="t" r="r" b="b"/>
            <a:pathLst>
              <a:path w="1199562" h="1189066">
                <a:moveTo>
                  <a:pt x="0" y="0"/>
                </a:moveTo>
                <a:lnTo>
                  <a:pt x="1199563" y="0"/>
                </a:lnTo>
                <a:lnTo>
                  <a:pt x="1199563" y="1189066"/>
                </a:lnTo>
                <a:lnTo>
                  <a:pt x="0" y="1189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20" name="TextBox 20"/>
          <p:cNvSpPr txBox="1"/>
          <p:nvPr/>
        </p:nvSpPr>
        <p:spPr>
          <a:xfrm>
            <a:off x="2901216" y="6548588"/>
            <a:ext cx="5139593" cy="964677"/>
          </a:xfrm>
          <a:prstGeom prst="rect">
            <a:avLst/>
          </a:prstGeom>
        </p:spPr>
        <p:txBody>
          <a:bodyPr lIns="0" tIns="0" rIns="0" bIns="0" rtlCol="0" anchor="t">
            <a:spAutoFit/>
          </a:bodyPr>
          <a:lstStyle/>
          <a:p>
            <a:pPr algn="ctr">
              <a:lnSpc>
                <a:spcPts val="2484"/>
              </a:lnSpc>
            </a:pPr>
            <a:r>
              <a:rPr lang="en-US" sz="2087">
                <a:solidFill>
                  <a:srgbClr val="000000"/>
                </a:solidFill>
                <a:latin typeface="Poppins"/>
              </a:rPr>
              <a:t>Image Classification Model</a:t>
            </a:r>
          </a:p>
          <a:p>
            <a:pPr algn="ctr">
              <a:lnSpc>
                <a:spcPts val="2484"/>
              </a:lnSpc>
            </a:pPr>
            <a:r>
              <a:rPr lang="en-US" sz="2087">
                <a:solidFill>
                  <a:srgbClr val="000000"/>
                </a:solidFill>
                <a:latin typeface="Poppins"/>
              </a:rPr>
              <a:t>CNN model creation</a:t>
            </a:r>
          </a:p>
          <a:p>
            <a:pPr algn="ctr">
              <a:lnSpc>
                <a:spcPts val="2484"/>
              </a:lnSpc>
            </a:pPr>
            <a:r>
              <a:rPr lang="en-US" sz="2087">
                <a:solidFill>
                  <a:srgbClr val="000000"/>
                </a:solidFill>
                <a:latin typeface="Poppins"/>
              </a:rPr>
              <a:t>Fine-tuning Mechanism</a:t>
            </a:r>
          </a:p>
        </p:txBody>
      </p:sp>
      <p:sp>
        <p:nvSpPr>
          <p:cNvPr id="21" name="TextBox 21"/>
          <p:cNvSpPr txBox="1"/>
          <p:nvPr/>
        </p:nvSpPr>
        <p:spPr>
          <a:xfrm>
            <a:off x="10248564" y="6871573"/>
            <a:ext cx="5139593" cy="1279002"/>
          </a:xfrm>
          <a:prstGeom prst="rect">
            <a:avLst/>
          </a:prstGeom>
        </p:spPr>
        <p:txBody>
          <a:bodyPr lIns="0" tIns="0" rIns="0" bIns="0" rtlCol="0" anchor="t">
            <a:spAutoFit/>
          </a:bodyPr>
          <a:lstStyle/>
          <a:p>
            <a:pPr algn="ctr">
              <a:lnSpc>
                <a:spcPts val="2484"/>
              </a:lnSpc>
            </a:pPr>
            <a:r>
              <a:rPr lang="en-US" sz="2087">
                <a:solidFill>
                  <a:srgbClr val="000000"/>
                </a:solidFill>
                <a:latin typeface="Poppins"/>
              </a:rPr>
              <a:t>Performance</a:t>
            </a:r>
          </a:p>
          <a:p>
            <a:pPr algn="ctr">
              <a:lnSpc>
                <a:spcPts val="2484"/>
              </a:lnSpc>
            </a:pPr>
            <a:r>
              <a:rPr lang="en-US" sz="2087">
                <a:solidFill>
                  <a:srgbClr val="000000"/>
                </a:solidFill>
                <a:latin typeface="Poppins"/>
              </a:rPr>
              <a:t>Robustness:</a:t>
            </a:r>
          </a:p>
          <a:p>
            <a:pPr algn="ctr">
              <a:lnSpc>
                <a:spcPts val="2484"/>
              </a:lnSpc>
            </a:pPr>
            <a:r>
              <a:rPr lang="en-US" sz="2087">
                <a:solidFill>
                  <a:srgbClr val="000000"/>
                </a:solidFill>
                <a:latin typeface="Poppins"/>
              </a:rPr>
              <a:t>Scalability</a:t>
            </a:r>
          </a:p>
          <a:p>
            <a:pPr algn="ctr">
              <a:lnSpc>
                <a:spcPts val="2484"/>
              </a:lnSpc>
            </a:pPr>
            <a:r>
              <a:rPr lang="en-US" sz="2087">
                <a:solidFill>
                  <a:srgbClr val="000000"/>
                </a:solidFill>
                <a:latin typeface="Poppins"/>
              </a:rPr>
              <a:t>Security</a:t>
            </a:r>
          </a:p>
        </p:txBody>
      </p:sp>
      <p:sp>
        <p:nvSpPr>
          <p:cNvPr id="22" name="TextBox 22"/>
          <p:cNvSpPr txBox="1"/>
          <p:nvPr/>
        </p:nvSpPr>
        <p:spPr>
          <a:xfrm>
            <a:off x="1028700" y="745241"/>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REQUIREMENTS </a:t>
            </a:r>
          </a:p>
        </p:txBody>
      </p:sp>
      <p:sp>
        <p:nvSpPr>
          <p:cNvPr id="23" name="Freeform 23"/>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6"/>
            <a:stretch>
              <a:fillRect/>
            </a:stretch>
          </a:blipFill>
        </p:spPr>
        <p:txBody>
          <a:bodyPr/>
          <a:lstStyle/>
          <a:p>
            <a:endParaRPr lang="en-SG"/>
          </a:p>
        </p:txBody>
      </p:sp>
      <p:sp>
        <p:nvSpPr>
          <p:cNvPr id="24" name="TextBox 24"/>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25" name="TextBox 25"/>
          <p:cNvSpPr txBox="1"/>
          <p:nvPr/>
        </p:nvSpPr>
        <p:spPr>
          <a:xfrm>
            <a:off x="5409372"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id="26" name="TextBox 26"/>
          <p:cNvSpPr txBox="1"/>
          <p:nvPr/>
        </p:nvSpPr>
        <p:spPr>
          <a:xfrm>
            <a:off x="3835671" y="5320840"/>
            <a:ext cx="3147403" cy="1246799"/>
          </a:xfrm>
          <a:prstGeom prst="rect">
            <a:avLst/>
          </a:prstGeom>
        </p:spPr>
        <p:txBody>
          <a:bodyPr lIns="0" tIns="0" rIns="0" bIns="0" rtlCol="0" anchor="t">
            <a:spAutoFit/>
          </a:bodyPr>
          <a:lstStyle/>
          <a:p>
            <a:pPr algn="ctr">
              <a:lnSpc>
                <a:spcPts val="4778"/>
              </a:lnSpc>
            </a:pPr>
            <a:r>
              <a:rPr lang="en-US" sz="3413">
                <a:solidFill>
                  <a:srgbClr val="000000"/>
                </a:solidFill>
                <a:latin typeface="Times New Roman Bold"/>
              </a:rPr>
              <a:t>Functional Requirements</a:t>
            </a:r>
          </a:p>
        </p:txBody>
      </p:sp>
      <p:sp>
        <p:nvSpPr>
          <p:cNvPr id="27" name="TextBox 27"/>
          <p:cNvSpPr txBox="1"/>
          <p:nvPr/>
        </p:nvSpPr>
        <p:spPr>
          <a:xfrm>
            <a:off x="11244659" y="5410285"/>
            <a:ext cx="3147403" cy="1246799"/>
          </a:xfrm>
          <a:prstGeom prst="rect">
            <a:avLst/>
          </a:prstGeom>
        </p:spPr>
        <p:txBody>
          <a:bodyPr lIns="0" tIns="0" rIns="0" bIns="0" rtlCol="0" anchor="t">
            <a:spAutoFit/>
          </a:bodyPr>
          <a:lstStyle/>
          <a:p>
            <a:pPr algn="ctr">
              <a:lnSpc>
                <a:spcPts val="4778"/>
              </a:lnSpc>
            </a:pPr>
            <a:r>
              <a:rPr lang="en-US" sz="3413">
                <a:solidFill>
                  <a:srgbClr val="000000"/>
                </a:solidFill>
                <a:latin typeface="Times New Roman Bold"/>
              </a:rPr>
              <a:t>Non-Functional Requirements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71550"/>
            <a:ext cx="7477104"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MAIN OBJECTIVE </a:t>
            </a:r>
          </a:p>
        </p:txBody>
      </p:sp>
      <p:grpSp>
        <p:nvGrpSpPr>
          <p:cNvPr id="3" name="Group 3"/>
          <p:cNvGrpSpPr/>
          <p:nvPr/>
        </p:nvGrpSpPr>
        <p:grpSpPr>
          <a:xfrm rot="-10800000">
            <a:off x="15574388" y="-1641732"/>
            <a:ext cx="6103845" cy="5340865"/>
            <a:chOff x="0" y="0"/>
            <a:chExt cx="812800" cy="711200"/>
          </a:xfrm>
        </p:grpSpPr>
        <p:sp>
          <p:nvSpPr>
            <p:cNvPr id="4" name="Freeform 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5" name="TextBox 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6" name="Group 6"/>
          <p:cNvGrpSpPr/>
          <p:nvPr/>
        </p:nvGrpSpPr>
        <p:grpSpPr>
          <a:xfrm rot="-10800000">
            <a:off x="16277009" y="689261"/>
            <a:ext cx="1700198" cy="1487673"/>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8" name="TextBox 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9" name="Freeform 9"/>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10" name="TextBox 10"/>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11" name="TextBox 11"/>
          <p:cNvSpPr txBox="1"/>
          <p:nvPr/>
        </p:nvSpPr>
        <p:spPr>
          <a:xfrm>
            <a:off x="1533696" y="3944510"/>
            <a:ext cx="15952816" cy="2988126"/>
          </a:xfrm>
          <a:prstGeom prst="rect">
            <a:avLst/>
          </a:prstGeom>
        </p:spPr>
        <p:txBody>
          <a:bodyPr lIns="0" tIns="0" rIns="0" bIns="0" rtlCol="0" anchor="t">
            <a:spAutoFit/>
          </a:bodyPr>
          <a:lstStyle/>
          <a:p>
            <a:pPr>
              <a:lnSpc>
                <a:spcPts val="5880"/>
              </a:lnSpc>
            </a:pPr>
            <a:r>
              <a:rPr lang="en-US" sz="3600">
                <a:solidFill>
                  <a:srgbClr val="000000"/>
                </a:solidFill>
                <a:latin typeface="Poppins"/>
                <a:ea typeface="+mn-lt"/>
                <a:cs typeface="+mn-lt"/>
              </a:rPr>
              <a:t>To design and implement a unified DLP solution for email systems that leverages advanced analytical techniques, ensuring timely detection, accurate classification, and effective response to potential data threats.</a:t>
            </a:r>
            <a:endParaRPr lang="en-US" sz="3600">
              <a:latin typeface="Poppins"/>
              <a:ea typeface="+mn-lt"/>
              <a:cs typeface="+mn-l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313296"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364226" y="689261"/>
            <a:ext cx="1700198" cy="1487673"/>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411866" y="1304307"/>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12" name="Freeform 12"/>
          <p:cNvSpPr/>
          <p:nvPr/>
        </p:nvSpPr>
        <p:spPr>
          <a:xfrm>
            <a:off x="1910510" y="2399545"/>
            <a:ext cx="13278392" cy="6752160"/>
          </a:xfrm>
          <a:custGeom>
            <a:avLst/>
            <a:gdLst/>
            <a:ahLst/>
            <a:cxnLst/>
            <a:rect l="l" t="t" r="r" b="b"/>
            <a:pathLst>
              <a:path w="13278392" h="6752160">
                <a:moveTo>
                  <a:pt x="0" y="0"/>
                </a:moveTo>
                <a:lnTo>
                  <a:pt x="13278393" y="0"/>
                </a:lnTo>
                <a:lnTo>
                  <a:pt x="13278393" y="6752161"/>
                </a:lnTo>
                <a:lnTo>
                  <a:pt x="0" y="6752161"/>
                </a:lnTo>
                <a:lnTo>
                  <a:pt x="0" y="0"/>
                </a:lnTo>
                <a:close/>
              </a:path>
            </a:pathLst>
          </a:custGeom>
          <a:blipFill>
            <a:blip r:embed="rId3"/>
            <a:stretch>
              <a:fillRect l="-647" t="-1999" b="-1642"/>
            </a:stretch>
          </a:blipFill>
        </p:spPr>
        <p:txBody>
          <a:bodyPr/>
          <a:lstStyle/>
          <a:p>
            <a:endParaRPr lang="en-SG"/>
          </a:p>
        </p:txBody>
      </p:sp>
      <p:sp>
        <p:nvSpPr>
          <p:cNvPr id="13" name="TextBox 13"/>
          <p:cNvSpPr txBox="1"/>
          <p:nvPr/>
        </p:nvSpPr>
        <p:spPr>
          <a:xfrm>
            <a:off x="3000926" y="459467"/>
            <a:ext cx="11597237" cy="2951353"/>
          </a:xfrm>
          <a:prstGeom prst="rect">
            <a:avLst/>
          </a:prstGeom>
        </p:spPr>
        <p:txBody>
          <a:bodyPr lIns="0" tIns="0" rIns="0" bIns="0" rtlCol="0" anchor="t">
            <a:spAutoFit/>
          </a:bodyPr>
          <a:lstStyle/>
          <a:p>
            <a:pPr>
              <a:lnSpc>
                <a:spcPts val="7615"/>
              </a:lnSpc>
            </a:pPr>
            <a:r>
              <a:rPr lang="en-US" sz="6399">
                <a:solidFill>
                  <a:srgbClr val="000000"/>
                </a:solidFill>
                <a:latin typeface="Poppins Bold"/>
              </a:rPr>
              <a:t>WORK BREAKDOWN STRUCTURE </a:t>
            </a:r>
          </a:p>
          <a:p>
            <a:pPr>
              <a:lnSpc>
                <a:spcPts val="7615"/>
              </a:lnSpc>
            </a:pPr>
            <a:endParaRPr lang="en-US" sz="6399">
              <a:solidFill>
                <a:srgbClr val="000000"/>
              </a:solidFill>
              <a:latin typeface="Poppins Bold"/>
            </a:endParaRPr>
          </a:p>
        </p:txBody>
      </p:sp>
      <p:sp>
        <p:nvSpPr>
          <p:cNvPr id="14" name="TextBox 14"/>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15" name="TextBox 15"/>
          <p:cNvSpPr txBox="1"/>
          <p:nvPr/>
        </p:nvSpPr>
        <p:spPr>
          <a:xfrm>
            <a:off x="5409372"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IT20638818 | Logu JJ   |  TMP-2023-24-082</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574388"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6277009" y="689261"/>
            <a:ext cx="1700198" cy="1487673"/>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76885" y="1304307"/>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TextBox 11"/>
          <p:cNvSpPr txBox="1"/>
          <p:nvPr/>
        </p:nvSpPr>
        <p:spPr>
          <a:xfrm>
            <a:off x="1028700" y="745241"/>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REFERENCES</a:t>
            </a:r>
          </a:p>
        </p:txBody>
      </p:sp>
      <p:sp>
        <p:nvSpPr>
          <p:cNvPr id="12" name="Freeform 12"/>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13" name="TextBox 13"/>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14" name="TextBox 14"/>
          <p:cNvSpPr txBox="1"/>
          <p:nvPr/>
        </p:nvSpPr>
        <p:spPr>
          <a:xfrm>
            <a:off x="5409372"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id="15" name="TextBox 15"/>
          <p:cNvSpPr txBox="1"/>
          <p:nvPr/>
        </p:nvSpPr>
        <p:spPr>
          <a:xfrm>
            <a:off x="987651" y="2317372"/>
            <a:ext cx="16271649" cy="13817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[1] Krishnammal, M., &amp; Raja, S. S. (2019). Deep learning based image classification and abnormalities analysis of MRI brain images. 2019 TEQIP III Sponsored International Conference on Microwave Integrated Circuits, Photonics and Wireless Networks (IMICPW), 427–431.</a:t>
            </a:r>
          </a:p>
        </p:txBody>
      </p:sp>
      <p:sp>
        <p:nvSpPr>
          <p:cNvPr id="16" name="TextBox 16"/>
          <p:cNvSpPr txBox="1"/>
          <p:nvPr/>
        </p:nvSpPr>
        <p:spPr>
          <a:xfrm>
            <a:off x="1028700" y="4237941"/>
            <a:ext cx="16230600" cy="13817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[2] Deepa, K., Adithyakumar, K. S., &amp; Vinod, P. (2022). Malware Image Classification using VGG16. 2022 International Conference on Computing, Communication, Security and Intelligent Systems (IC3SIS), 1–6.</a:t>
            </a:r>
          </a:p>
        </p:txBody>
      </p:sp>
      <p:sp>
        <p:nvSpPr>
          <p:cNvPr id="17" name="TextBox 17"/>
          <p:cNvSpPr txBox="1"/>
          <p:nvPr/>
        </p:nvSpPr>
        <p:spPr>
          <a:xfrm>
            <a:off x="987651" y="5762576"/>
            <a:ext cx="16271649" cy="13817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[3] Patil, V., Shetty, S., Tawte, A., &amp; Wathare, S. (2023). Deep learning and binary representational image approach for malware detection. 2023 International Conference on Power, Instrumentation, Control and Computing (PICC), 1–7.</a:t>
            </a:r>
          </a:p>
        </p:txBody>
      </p:sp>
      <p:sp>
        <p:nvSpPr>
          <p:cNvPr id="18" name="TextBox 18"/>
          <p:cNvSpPr txBox="1"/>
          <p:nvPr/>
        </p:nvSpPr>
        <p:spPr>
          <a:xfrm>
            <a:off x="987651" y="7530347"/>
            <a:ext cx="16271649" cy="13817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[4] https://www.researchgate.net/publication/356065872_Deep_Learning?Based_Image_Captioning Used_to_Recognize_Malicious_or_Emergency_Activity_in_an_Image - Image Captioning </a:t>
            </a:r>
          </a:p>
          <a:p>
            <a:pPr algn="ctr">
              <a:lnSpc>
                <a:spcPts val="3639"/>
              </a:lnSpc>
              <a:spcBef>
                <a:spcPct val="0"/>
              </a:spcBef>
            </a:pPr>
            <a:r>
              <a:rPr lang="en-US" sz="2599">
                <a:solidFill>
                  <a:srgbClr val="000000"/>
                </a:solidFill>
                <a:latin typeface="Canva Sans"/>
              </a:rPr>
              <a:t>Used to Recognize Malicious or Activity in an Image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35055" y="452591"/>
            <a:ext cx="15600508" cy="2225421"/>
          </a:xfrm>
          <a:prstGeom prst="rect">
            <a:avLst/>
          </a:prstGeom>
        </p:spPr>
        <p:txBody>
          <a:bodyPr lIns="0" tIns="0" rIns="0" bIns="0" rtlCol="0" anchor="t">
            <a:spAutoFit/>
          </a:bodyPr>
          <a:lstStyle/>
          <a:p>
            <a:pPr>
              <a:lnSpc>
                <a:spcPts val="5712"/>
              </a:lnSpc>
            </a:pPr>
            <a:r>
              <a:rPr lang="en-US" sz="4800">
                <a:solidFill>
                  <a:srgbClr val="000000"/>
                </a:solidFill>
                <a:latin typeface="Poppins Bold"/>
              </a:rPr>
              <a:t>COMMERCIALIZATION ​</a:t>
            </a:r>
          </a:p>
          <a:p>
            <a:pPr>
              <a:lnSpc>
                <a:spcPts val="5712"/>
              </a:lnSpc>
            </a:pPr>
            <a:r>
              <a:rPr lang="en-US" sz="4800">
                <a:solidFill>
                  <a:srgbClr val="000000"/>
                </a:solidFill>
                <a:latin typeface="Poppins Bold"/>
              </a:rPr>
              <a:t>(for the Overall System)​</a:t>
            </a:r>
          </a:p>
          <a:p>
            <a:pPr>
              <a:lnSpc>
                <a:spcPts val="5712"/>
              </a:lnSpc>
            </a:pPr>
            <a:endParaRPr lang="en-US" sz="4800">
              <a:solidFill>
                <a:srgbClr val="000000"/>
              </a:solidFill>
              <a:latin typeface="Poppins Bold"/>
            </a:endParaRPr>
          </a:p>
        </p:txBody>
      </p:sp>
      <p:sp>
        <p:nvSpPr>
          <p:cNvPr id="3" name="TextBox 3"/>
          <p:cNvSpPr txBox="1"/>
          <p:nvPr/>
        </p:nvSpPr>
        <p:spPr>
          <a:xfrm>
            <a:off x="3571866" y="3446285"/>
            <a:ext cx="10576968" cy="4143544"/>
          </a:xfrm>
          <a:prstGeom prst="rect">
            <a:avLst/>
          </a:prstGeom>
        </p:spPr>
        <p:txBody>
          <a:bodyPr lIns="0" tIns="0" rIns="0" bIns="0" rtlCol="0" anchor="t">
            <a:spAutoFit/>
          </a:bodyPr>
          <a:lstStyle/>
          <a:p>
            <a:pPr marL="727226" lvl="1" indent="-363613">
              <a:lnSpc>
                <a:spcPts val="4715"/>
              </a:lnSpc>
              <a:buFont typeface="Arial"/>
              <a:buChar char="•"/>
            </a:pPr>
            <a:r>
              <a:rPr lang="en-US" sz="3368">
                <a:solidFill>
                  <a:srgbClr val="000000"/>
                </a:solidFill>
                <a:latin typeface="Canva Sans"/>
              </a:rPr>
              <a:t>Create a sales plan for the industry.</a:t>
            </a:r>
          </a:p>
          <a:p>
            <a:pPr>
              <a:lnSpc>
                <a:spcPts val="4715"/>
              </a:lnSpc>
            </a:pPr>
            <a:endParaRPr lang="en-US" sz="3368">
              <a:solidFill>
                <a:srgbClr val="000000"/>
              </a:solidFill>
              <a:latin typeface="Canva Sans"/>
            </a:endParaRPr>
          </a:p>
          <a:p>
            <a:pPr marL="727226" lvl="1" indent="-363613">
              <a:lnSpc>
                <a:spcPts val="4715"/>
              </a:lnSpc>
              <a:buFont typeface="Arial"/>
              <a:buChar char="•"/>
            </a:pPr>
            <a:r>
              <a:rPr lang="en-US" sz="3368">
                <a:solidFill>
                  <a:srgbClr val="000000"/>
                </a:solidFill>
                <a:latin typeface="Canva Sans"/>
              </a:rPr>
              <a:t>Design customer subscription plans.</a:t>
            </a:r>
          </a:p>
          <a:p>
            <a:pPr>
              <a:lnSpc>
                <a:spcPts val="4715"/>
              </a:lnSpc>
            </a:pPr>
            <a:endParaRPr lang="en-US" sz="3368">
              <a:solidFill>
                <a:srgbClr val="000000"/>
              </a:solidFill>
              <a:latin typeface="Canva Sans"/>
            </a:endParaRPr>
          </a:p>
          <a:p>
            <a:pPr marL="727226" lvl="1" indent="-363613">
              <a:lnSpc>
                <a:spcPts val="4715"/>
              </a:lnSpc>
              <a:buFont typeface="Arial"/>
              <a:buChar char="•"/>
            </a:pPr>
            <a:r>
              <a:rPr lang="en-US" sz="3368">
                <a:solidFill>
                  <a:srgbClr val="000000"/>
                </a:solidFill>
                <a:latin typeface="Canva Sans"/>
              </a:rPr>
              <a:t>Offer trial versions to known companies.</a:t>
            </a:r>
          </a:p>
          <a:p>
            <a:pPr>
              <a:lnSpc>
                <a:spcPts val="4715"/>
              </a:lnSpc>
            </a:pPr>
            <a:endParaRPr lang="en-US" sz="3368">
              <a:solidFill>
                <a:srgbClr val="000000"/>
              </a:solidFill>
              <a:latin typeface="Canva Sans"/>
            </a:endParaRPr>
          </a:p>
          <a:p>
            <a:pPr marL="727226" lvl="1" indent="-363613">
              <a:lnSpc>
                <a:spcPts val="4715"/>
              </a:lnSpc>
              <a:buFont typeface="Arial"/>
              <a:buChar char="•"/>
            </a:pPr>
            <a:r>
              <a:rPr lang="en-US" sz="3368">
                <a:solidFill>
                  <a:srgbClr val="000000"/>
                </a:solidFill>
                <a:latin typeface="Canva Sans"/>
              </a:rPr>
              <a:t>Provide excellent customer support.</a:t>
            </a:r>
          </a:p>
        </p:txBody>
      </p:sp>
      <p:grpSp>
        <p:nvGrpSpPr>
          <p:cNvPr id="4" name="Group 4"/>
          <p:cNvGrpSpPr/>
          <p:nvPr/>
        </p:nvGrpSpPr>
        <p:grpSpPr>
          <a:xfrm rot="-10800000">
            <a:off x="-3051923" y="-1398002"/>
            <a:ext cx="6103845" cy="5340865"/>
            <a:chOff x="0" y="0"/>
            <a:chExt cx="812800" cy="711200"/>
          </a:xfrm>
        </p:grpSpPr>
        <p:sp>
          <p:nvSpPr>
            <p:cNvPr id="5" name="Freeform 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6" name="TextBox 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7" name="Group 7"/>
          <p:cNvGrpSpPr/>
          <p:nvPr/>
        </p:nvGrpSpPr>
        <p:grpSpPr>
          <a:xfrm rot="-10800000">
            <a:off x="364226" y="689261"/>
            <a:ext cx="1700198" cy="1487673"/>
            <a:chOff x="0" y="0"/>
            <a:chExt cx="812800" cy="711200"/>
          </a:xfrm>
        </p:grpSpPr>
        <p:sp>
          <p:nvSpPr>
            <p:cNvPr id="8" name="Freeform 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9" name="TextBox 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0" name="Group 10"/>
          <p:cNvGrpSpPr/>
          <p:nvPr/>
        </p:nvGrpSpPr>
        <p:grpSpPr>
          <a:xfrm>
            <a:off x="1411866" y="1304307"/>
            <a:ext cx="997288" cy="872627"/>
            <a:chOff x="0" y="0"/>
            <a:chExt cx="812800" cy="711200"/>
          </a:xfrm>
        </p:grpSpPr>
        <p:sp>
          <p:nvSpPr>
            <p:cNvPr id="11" name="Freeform 11"/>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2" name="TextBox 12"/>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3" name="Freeform 13"/>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14" name="TextBox 14"/>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grpSp>
        <p:nvGrpSpPr>
          <p:cNvPr id="15" name="Group 15"/>
          <p:cNvGrpSpPr/>
          <p:nvPr/>
        </p:nvGrpSpPr>
        <p:grpSpPr>
          <a:xfrm rot="-10800000">
            <a:off x="14738797" y="-179028"/>
            <a:ext cx="4041467" cy="3536283"/>
            <a:chOff x="0" y="0"/>
            <a:chExt cx="812800" cy="711200"/>
          </a:xfrm>
        </p:grpSpPr>
        <p:sp>
          <p:nvSpPr>
            <p:cNvPr id="16" name="Freeform 1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7" name="TextBox 1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8" name="Group 18"/>
          <p:cNvGrpSpPr/>
          <p:nvPr/>
        </p:nvGrpSpPr>
        <p:grpSpPr>
          <a:xfrm rot="-10800000">
            <a:off x="16721430" y="3347730"/>
            <a:ext cx="3085910" cy="2700171"/>
            <a:chOff x="0" y="0"/>
            <a:chExt cx="812800" cy="711200"/>
          </a:xfrm>
        </p:grpSpPr>
        <p:sp>
          <p:nvSpPr>
            <p:cNvPr id="19" name="Freeform 1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20" name="TextBox 2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1" name="Group 21"/>
          <p:cNvGrpSpPr/>
          <p:nvPr/>
        </p:nvGrpSpPr>
        <p:grpSpPr>
          <a:xfrm>
            <a:off x="16721430" y="701820"/>
            <a:ext cx="3114134" cy="2724867"/>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alpha val="87843"/>
              </a:srgbClr>
            </a:solidFill>
          </p:spPr>
          <p:txBody>
            <a:bodyPr/>
            <a:lstStyle/>
            <a:p>
              <a:endParaRPr lang="en-SG"/>
            </a:p>
          </p:txBody>
        </p:sp>
        <p:sp>
          <p:nvSpPr>
            <p:cNvPr id="23" name="TextBox 2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2334877244"/>
              </p:ext>
            </p:extLst>
          </p:nvPr>
        </p:nvGraphicFramePr>
        <p:xfrm>
          <a:off x="4614863" y="1885950"/>
          <a:ext cx="7258499" cy="6367400"/>
        </p:xfrm>
        <a:graphic>
          <a:graphicData uri="http://schemas.openxmlformats.org/drawingml/2006/table">
            <a:tbl>
              <a:tblPr/>
              <a:tblGrid>
                <a:gridCol w="4016287">
                  <a:extLst>
                    <a:ext uri="{9D8B030D-6E8A-4147-A177-3AD203B41FA5}">
                      <a16:colId xmlns:a16="http://schemas.microsoft.com/office/drawing/2014/main" val="20000"/>
                    </a:ext>
                  </a:extLst>
                </a:gridCol>
                <a:gridCol w="3242212">
                  <a:extLst>
                    <a:ext uri="{9D8B030D-6E8A-4147-A177-3AD203B41FA5}">
                      <a16:colId xmlns:a16="http://schemas.microsoft.com/office/drawing/2014/main" val="20001"/>
                    </a:ext>
                  </a:extLst>
                </a:gridCol>
              </a:tblGrid>
              <a:tr h="432545">
                <a:tc>
                  <a:txBody>
                    <a:bodyPr/>
                    <a:lstStyle/>
                    <a:p>
                      <a:pPr algn="ctr">
                        <a:lnSpc>
                          <a:spcPts val="2922"/>
                        </a:lnSpc>
                        <a:defRPr/>
                      </a:pPr>
                      <a:r>
                        <a:rPr lang="en-US" sz="2087" dirty="0">
                          <a:solidFill>
                            <a:srgbClr val="1255B6"/>
                          </a:solidFill>
                          <a:latin typeface="Poppins Bold"/>
                        </a:rPr>
                        <a:t>Resources</a:t>
                      </a:r>
                      <a:endParaRPr lang="en-US" sz="1100" dirty="0"/>
                    </a:p>
                    <a:p>
                      <a:pPr algn="ctr">
                        <a:lnSpc>
                          <a:spcPts val="2922"/>
                        </a:lnSpc>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255B6"/>
                    </a:solidFill>
                  </a:tcPr>
                </a:tc>
                <a:tc>
                  <a:txBody>
                    <a:bodyPr/>
                    <a:lstStyle/>
                    <a:p>
                      <a:pPr algn="ctr">
                        <a:lnSpc>
                          <a:spcPts val="2922"/>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255B6"/>
                    </a:solidFill>
                  </a:tcPr>
                </a:tc>
                <a:extLst>
                  <a:ext uri="{0D108BD9-81ED-4DB2-BD59-A6C34878D82A}">
                    <a16:rowId xmlns:a16="http://schemas.microsoft.com/office/drawing/2014/main" val="10000"/>
                  </a:ext>
                </a:extLst>
              </a:tr>
              <a:tr h="0">
                <a:tc>
                  <a:txBody>
                    <a:bodyPr/>
                    <a:lstStyle/>
                    <a:p>
                      <a:pPr algn="ctr">
                        <a:lnSpc>
                          <a:spcPts val="2922"/>
                        </a:lnSpc>
                        <a:defRPr/>
                      </a:pPr>
                      <a:r>
                        <a:rPr lang="en-US" sz="2087">
                          <a:solidFill>
                            <a:srgbClr val="000000"/>
                          </a:solidFill>
                          <a:latin typeface="Poppins"/>
                        </a:rPr>
                        <a:t>Internet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22"/>
                        </a:lnSpc>
                        <a:defRPr/>
                      </a:pPr>
                      <a:r>
                        <a:rPr lang="en-US" sz="2087">
                          <a:solidFill>
                            <a:srgbClr val="000000"/>
                          </a:solidFill>
                          <a:latin typeface="Poppins"/>
                        </a:rPr>
                        <a:t>2000.00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a:lnSpc>
                          <a:spcPts val="2922"/>
                        </a:lnSpc>
                        <a:defRPr/>
                      </a:pPr>
                      <a:r>
                        <a:rPr lang="en-US" sz="2087" dirty="0">
                          <a:solidFill>
                            <a:srgbClr val="000000"/>
                          </a:solidFill>
                          <a:latin typeface="Poppins"/>
                        </a:rPr>
                        <a:t>Stationary Materials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22"/>
                        </a:lnSpc>
                        <a:defRPr/>
                      </a:pPr>
                      <a:r>
                        <a:rPr lang="en-US" sz="2087">
                          <a:solidFill>
                            <a:srgbClr val="000000"/>
                          </a:solidFill>
                          <a:latin typeface="Poppins"/>
                        </a:rPr>
                        <a:t>1000.00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lnSpc>
                          <a:spcPts val="2922"/>
                        </a:lnSpc>
                        <a:defRPr/>
                      </a:pPr>
                      <a:r>
                        <a:rPr lang="en-US" sz="2087">
                          <a:solidFill>
                            <a:srgbClr val="000000"/>
                          </a:solidFill>
                          <a:latin typeface="Poppins"/>
                        </a:rPr>
                        <a:t>Electricity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22"/>
                        </a:lnSpc>
                        <a:defRPr/>
                      </a:pPr>
                      <a:r>
                        <a:rPr lang="en-US" sz="2087">
                          <a:solidFill>
                            <a:srgbClr val="000000"/>
                          </a:solidFill>
                          <a:latin typeface="Poppins"/>
                        </a:rPr>
                        <a:t>2000.00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gn="ctr">
                        <a:lnSpc>
                          <a:spcPts val="2922"/>
                        </a:lnSpc>
                        <a:defRPr/>
                      </a:pPr>
                      <a:r>
                        <a:rPr lang="en-US" sz="2087" dirty="0">
                          <a:solidFill>
                            <a:srgbClr val="000000"/>
                          </a:solidFill>
                          <a:latin typeface="Poppins"/>
                        </a:rPr>
                        <a:t>Hardware Equipment</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22"/>
                        </a:lnSpc>
                        <a:defRPr/>
                      </a:pPr>
                      <a:r>
                        <a:rPr lang="en-US" sz="2087" dirty="0">
                          <a:solidFill>
                            <a:srgbClr val="000000"/>
                          </a:solidFill>
                          <a:latin typeface="Poppins"/>
                        </a:rPr>
                        <a:t>3000.00</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algn="ctr">
                        <a:lnSpc>
                          <a:spcPts val="2922"/>
                        </a:lnSpc>
                        <a:defRPr/>
                      </a:pPr>
                      <a:r>
                        <a:rPr lang="en-US" sz="2087">
                          <a:solidFill>
                            <a:srgbClr val="000000"/>
                          </a:solidFill>
                          <a:latin typeface="Poppins"/>
                        </a:rPr>
                        <a:t>Paper publish cost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22"/>
                        </a:lnSpc>
                        <a:defRPr/>
                      </a:pPr>
                      <a:r>
                        <a:rPr lang="en-US" sz="2087">
                          <a:solidFill>
                            <a:srgbClr val="000000"/>
                          </a:solidFill>
                          <a:latin typeface="Poppins"/>
                        </a:rPr>
                        <a:t>5000.00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algn="ctr">
                        <a:lnSpc>
                          <a:spcPts val="2922"/>
                        </a:lnSpc>
                        <a:defRPr/>
                      </a:pPr>
                      <a:r>
                        <a:rPr lang="en-US" sz="2087">
                          <a:solidFill>
                            <a:srgbClr val="000000"/>
                          </a:solidFill>
                          <a:latin typeface="Poppins"/>
                        </a:rPr>
                        <a:t>Training &amp; Testing cost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22"/>
                        </a:lnSpc>
                        <a:defRPr/>
                      </a:pPr>
                      <a:r>
                        <a:rPr lang="en-US" sz="2087">
                          <a:solidFill>
                            <a:srgbClr val="000000"/>
                          </a:solidFill>
                          <a:latin typeface="Poppins"/>
                        </a:rPr>
                        <a:t>4000.00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algn="l">
                        <a:lnSpc>
                          <a:spcPts val="4480"/>
                        </a:lnSpc>
                        <a:defRPr/>
                      </a:pPr>
                      <a:r>
                        <a:rPr lang="en-US" sz="3200">
                          <a:solidFill>
                            <a:srgbClr val="000000"/>
                          </a:solidFill>
                          <a:latin typeface="Poppins Bold"/>
                        </a:rPr>
                        <a:t>Total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dirty="0">
                          <a:solidFill>
                            <a:srgbClr val="000000"/>
                          </a:solidFill>
                          <a:latin typeface="Poppins Bold"/>
                        </a:rPr>
                        <a:t>17000.00</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3" name="TextBox 3"/>
          <p:cNvSpPr txBox="1"/>
          <p:nvPr/>
        </p:nvSpPr>
        <p:spPr>
          <a:xfrm>
            <a:off x="589119" y="468992"/>
            <a:ext cx="16535699" cy="1520698"/>
          </a:xfrm>
          <a:prstGeom prst="rect">
            <a:avLst/>
          </a:prstGeom>
        </p:spPr>
        <p:txBody>
          <a:bodyPr lIns="0" tIns="0" rIns="0" bIns="0" rtlCol="0" anchor="t">
            <a:spAutoFit/>
          </a:bodyPr>
          <a:lstStyle/>
          <a:p>
            <a:pPr>
              <a:lnSpc>
                <a:spcPts val="6664"/>
              </a:lnSpc>
            </a:pPr>
            <a:r>
              <a:rPr lang="en-US" sz="5600">
                <a:solidFill>
                  <a:srgbClr val="000000"/>
                </a:solidFill>
                <a:latin typeface="Poppins Bold"/>
              </a:rPr>
              <a:t>BUDGET​ (for the Overall System)​</a:t>
            </a:r>
          </a:p>
          <a:p>
            <a:pPr>
              <a:lnSpc>
                <a:spcPts val="4998"/>
              </a:lnSpc>
            </a:pPr>
            <a:endParaRPr lang="en-US" sz="5600">
              <a:solidFill>
                <a:srgbClr val="000000"/>
              </a:solidFill>
              <a:latin typeface="Poppins Bold"/>
            </a:endParaRPr>
          </a:p>
        </p:txBody>
      </p:sp>
      <p:sp>
        <p:nvSpPr>
          <p:cNvPr id="4" name="TextBox 4"/>
          <p:cNvSpPr txBox="1"/>
          <p:nvPr/>
        </p:nvSpPr>
        <p:spPr>
          <a:xfrm>
            <a:off x="5043415" y="1827765"/>
            <a:ext cx="2445334" cy="1408259"/>
          </a:xfrm>
          <a:prstGeom prst="rect">
            <a:avLst/>
          </a:prstGeom>
        </p:spPr>
        <p:txBody>
          <a:bodyPr lIns="0" tIns="0" rIns="0" bIns="0" rtlCol="0" anchor="t">
            <a:spAutoFit/>
          </a:bodyPr>
          <a:lstStyle/>
          <a:p>
            <a:pPr algn="ctr">
              <a:lnSpc>
                <a:spcPts val="5880"/>
              </a:lnSpc>
            </a:pPr>
            <a:r>
              <a:rPr lang="en-US" sz="4200">
                <a:solidFill>
                  <a:srgbClr val="FBFCFB"/>
                </a:solidFill>
                <a:latin typeface="Times New Roman Bold"/>
              </a:rPr>
              <a:t>Resources</a:t>
            </a:r>
          </a:p>
          <a:p>
            <a:pPr algn="ctr">
              <a:lnSpc>
                <a:spcPts val="4778"/>
              </a:lnSpc>
            </a:pPr>
            <a:endParaRPr lang="en-US" sz="4200">
              <a:solidFill>
                <a:srgbClr val="FBFCFB"/>
              </a:solidFill>
              <a:latin typeface="Times New Roman Bold"/>
            </a:endParaRPr>
          </a:p>
        </p:txBody>
      </p:sp>
      <p:sp>
        <p:nvSpPr>
          <p:cNvPr id="5" name="TextBox 5"/>
          <p:cNvSpPr txBox="1"/>
          <p:nvPr/>
        </p:nvSpPr>
        <p:spPr>
          <a:xfrm>
            <a:off x="8856968" y="1827765"/>
            <a:ext cx="3675848" cy="1408259"/>
          </a:xfrm>
          <a:prstGeom prst="rect">
            <a:avLst/>
          </a:prstGeom>
        </p:spPr>
        <p:txBody>
          <a:bodyPr lIns="0" tIns="0" rIns="0" bIns="0" rtlCol="0" anchor="t">
            <a:spAutoFit/>
          </a:bodyPr>
          <a:lstStyle/>
          <a:p>
            <a:pPr algn="ctr">
              <a:lnSpc>
                <a:spcPts val="5880"/>
              </a:lnSpc>
            </a:pPr>
            <a:r>
              <a:rPr lang="en-US" sz="4200">
                <a:solidFill>
                  <a:srgbClr val="FBFCFB"/>
                </a:solidFill>
                <a:latin typeface="Times New Roman Bold"/>
              </a:rPr>
              <a:t>Price(LKR)</a:t>
            </a:r>
          </a:p>
          <a:p>
            <a:pPr algn="ctr">
              <a:lnSpc>
                <a:spcPts val="4778"/>
              </a:lnSpc>
            </a:pPr>
            <a:endParaRPr lang="en-US" sz="4200">
              <a:solidFill>
                <a:srgbClr val="FBFCFB"/>
              </a:solidFill>
              <a:latin typeface="Times New Roman Bold"/>
            </a:endParaRPr>
          </a:p>
        </p:txBody>
      </p:sp>
      <p:sp>
        <p:nvSpPr>
          <p:cNvPr id="6" name="Freeform 6"/>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7" name="TextBox 7"/>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grpSp>
        <p:nvGrpSpPr>
          <p:cNvPr id="8" name="Group 8"/>
          <p:cNvGrpSpPr/>
          <p:nvPr/>
        </p:nvGrpSpPr>
        <p:grpSpPr>
          <a:xfrm rot="-10800000">
            <a:off x="15574388" y="-1641732"/>
            <a:ext cx="6103845" cy="5340865"/>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1" name="Group 11"/>
          <p:cNvGrpSpPr/>
          <p:nvPr/>
        </p:nvGrpSpPr>
        <p:grpSpPr>
          <a:xfrm rot="-10800000">
            <a:off x="16277009" y="689261"/>
            <a:ext cx="1700198" cy="1487673"/>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3" name="TextBox 1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15876885" y="1304307"/>
            <a:ext cx="997288" cy="872627"/>
            <a:chOff x="0" y="0"/>
            <a:chExt cx="812800" cy="711200"/>
          </a:xfrm>
        </p:grpSpPr>
        <p:sp>
          <p:nvSpPr>
            <p:cNvPr id="15" name="Freeform 1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6" name="TextBox 1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3" name="TextBox 3"/>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grpSp>
        <p:nvGrpSpPr>
          <p:cNvPr id="4" name="Group 4"/>
          <p:cNvGrpSpPr/>
          <p:nvPr/>
        </p:nvGrpSpPr>
        <p:grpSpPr>
          <a:xfrm>
            <a:off x="15736799" y="5958037"/>
            <a:ext cx="5622271" cy="4919487"/>
            <a:chOff x="0" y="0"/>
            <a:chExt cx="812800" cy="711200"/>
          </a:xfrm>
        </p:grpSpPr>
        <p:sp>
          <p:nvSpPr>
            <p:cNvPr id="5" name="Freeform 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6" name="TextBox 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7" name="Group 7"/>
          <p:cNvGrpSpPr/>
          <p:nvPr/>
        </p:nvGrpSpPr>
        <p:grpSpPr>
          <a:xfrm rot="-10800000">
            <a:off x="15943291" y="7774589"/>
            <a:ext cx="2020733" cy="1768142"/>
            <a:chOff x="0" y="0"/>
            <a:chExt cx="812800" cy="711200"/>
          </a:xfrm>
        </p:grpSpPr>
        <p:sp>
          <p:nvSpPr>
            <p:cNvPr id="8" name="Freeform 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9" name="TextBox 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0" name="Group 10"/>
          <p:cNvGrpSpPr/>
          <p:nvPr/>
        </p:nvGrpSpPr>
        <p:grpSpPr>
          <a:xfrm>
            <a:off x="15859411" y="8670103"/>
            <a:ext cx="997288" cy="872627"/>
            <a:chOff x="0" y="0"/>
            <a:chExt cx="812800" cy="711200"/>
          </a:xfrm>
        </p:grpSpPr>
        <p:sp>
          <p:nvSpPr>
            <p:cNvPr id="11" name="Freeform 11"/>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2" name="TextBox 12"/>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3" name="Freeform 13"/>
          <p:cNvSpPr/>
          <p:nvPr/>
        </p:nvSpPr>
        <p:spPr>
          <a:xfrm>
            <a:off x="132548" y="1770501"/>
            <a:ext cx="17927191" cy="5505141"/>
          </a:xfrm>
          <a:custGeom>
            <a:avLst/>
            <a:gdLst/>
            <a:ahLst/>
            <a:cxnLst/>
            <a:rect l="l" t="t" r="r" b="b"/>
            <a:pathLst>
              <a:path w="17927191" h="5505141">
                <a:moveTo>
                  <a:pt x="0" y="0"/>
                </a:moveTo>
                <a:lnTo>
                  <a:pt x="17927190" y="0"/>
                </a:lnTo>
                <a:lnTo>
                  <a:pt x="17927190" y="5505142"/>
                </a:lnTo>
                <a:lnTo>
                  <a:pt x="0" y="5505142"/>
                </a:lnTo>
                <a:lnTo>
                  <a:pt x="0" y="0"/>
                </a:lnTo>
                <a:close/>
              </a:path>
            </a:pathLst>
          </a:custGeom>
          <a:blipFill>
            <a:blip r:embed="rId3"/>
            <a:stretch>
              <a:fillRect/>
            </a:stretch>
          </a:blipFill>
        </p:spPr>
        <p:txBody>
          <a:bodyPr/>
          <a:lstStyle/>
          <a:p>
            <a:endParaRPr lang="en-SG"/>
          </a:p>
        </p:txBody>
      </p:sp>
      <p:sp>
        <p:nvSpPr>
          <p:cNvPr id="14" name="TextBox 14"/>
          <p:cNvSpPr txBox="1"/>
          <p:nvPr/>
        </p:nvSpPr>
        <p:spPr>
          <a:xfrm>
            <a:off x="5952235" y="479495"/>
            <a:ext cx="6383531" cy="1989328"/>
          </a:xfrm>
          <a:prstGeom prst="rect">
            <a:avLst/>
          </a:prstGeom>
        </p:spPr>
        <p:txBody>
          <a:bodyPr lIns="0" tIns="0" rIns="0" bIns="0" rtlCol="0" anchor="t">
            <a:spAutoFit/>
          </a:bodyPr>
          <a:lstStyle/>
          <a:p>
            <a:pPr>
              <a:lnSpc>
                <a:spcPts val="7615"/>
              </a:lnSpc>
            </a:pPr>
            <a:r>
              <a:rPr lang="en-US" sz="6399">
                <a:solidFill>
                  <a:srgbClr val="000000"/>
                </a:solidFill>
                <a:latin typeface="Poppins Bold"/>
              </a:rPr>
              <a:t>GANNT CHART</a:t>
            </a:r>
          </a:p>
          <a:p>
            <a:pPr>
              <a:lnSpc>
                <a:spcPts val="7615"/>
              </a:lnSpc>
            </a:pPr>
            <a:endParaRPr lang="en-US" sz="6399">
              <a:solidFill>
                <a:srgbClr val="000000"/>
              </a:solidFill>
              <a:latin typeface="Poppins Bo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836343" y="0"/>
            <a:ext cx="13399784" cy="11603609"/>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29974"/>
              </a:stretch>
            </a:blipFill>
          </p:spPr>
          <p:txBody>
            <a:bodyPr/>
            <a:lstStyle/>
            <a:p>
              <a:endParaRPr lang="en-SG"/>
            </a:p>
          </p:txBody>
        </p:sp>
      </p:grpSp>
      <p:grpSp>
        <p:nvGrpSpPr>
          <p:cNvPr id="4" name="Group 4"/>
          <p:cNvGrpSpPr/>
          <p:nvPr/>
        </p:nvGrpSpPr>
        <p:grpSpPr>
          <a:xfrm>
            <a:off x="11216149" y="7823094"/>
            <a:ext cx="2815893" cy="2463906"/>
            <a:chOff x="0" y="0"/>
            <a:chExt cx="812800" cy="711200"/>
          </a:xfrm>
        </p:grpSpPr>
        <p:sp>
          <p:nvSpPr>
            <p:cNvPr id="5" name="Freeform 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6" name="TextBox 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7" name="Group 7"/>
          <p:cNvGrpSpPr/>
          <p:nvPr/>
        </p:nvGrpSpPr>
        <p:grpSpPr>
          <a:xfrm rot="-10800000">
            <a:off x="17168576" y="2483729"/>
            <a:ext cx="2706112" cy="2367848"/>
            <a:chOff x="0" y="0"/>
            <a:chExt cx="812800" cy="711200"/>
          </a:xfrm>
        </p:grpSpPr>
        <p:sp>
          <p:nvSpPr>
            <p:cNvPr id="8" name="Freeform 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9" name="TextBox 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0" name="Group 10"/>
          <p:cNvGrpSpPr/>
          <p:nvPr/>
        </p:nvGrpSpPr>
        <p:grpSpPr>
          <a:xfrm>
            <a:off x="16917526" y="246176"/>
            <a:ext cx="2859427" cy="2501999"/>
            <a:chOff x="0" y="0"/>
            <a:chExt cx="812800" cy="711200"/>
          </a:xfrm>
        </p:grpSpPr>
        <p:sp>
          <p:nvSpPr>
            <p:cNvPr id="11" name="Freeform 11"/>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2" name="TextBox 12"/>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3" name="Group 13"/>
          <p:cNvGrpSpPr/>
          <p:nvPr/>
        </p:nvGrpSpPr>
        <p:grpSpPr>
          <a:xfrm>
            <a:off x="10308657" y="2483729"/>
            <a:ext cx="2854468" cy="2497660"/>
            <a:chOff x="0" y="0"/>
            <a:chExt cx="812800" cy="711200"/>
          </a:xfrm>
        </p:grpSpPr>
        <p:sp>
          <p:nvSpPr>
            <p:cNvPr id="14" name="Freeform 1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alpha val="87843"/>
              </a:srgbClr>
            </a:solidFill>
          </p:spPr>
          <p:txBody>
            <a:bodyPr/>
            <a:lstStyle/>
            <a:p>
              <a:endParaRPr lang="en-SG"/>
            </a:p>
          </p:txBody>
        </p:sp>
        <p:sp>
          <p:nvSpPr>
            <p:cNvPr id="15" name="TextBox 1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6" name="Group 16"/>
          <p:cNvGrpSpPr/>
          <p:nvPr/>
        </p:nvGrpSpPr>
        <p:grpSpPr>
          <a:xfrm rot="-10800000">
            <a:off x="10308657" y="4909016"/>
            <a:ext cx="2828598" cy="2475023"/>
            <a:chOff x="0" y="0"/>
            <a:chExt cx="812800" cy="711200"/>
          </a:xfrm>
        </p:grpSpPr>
        <p:sp>
          <p:nvSpPr>
            <p:cNvPr id="17" name="Freeform 1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8" name="TextBox 1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9" name="Group 19"/>
          <p:cNvGrpSpPr/>
          <p:nvPr/>
        </p:nvGrpSpPr>
        <p:grpSpPr>
          <a:xfrm>
            <a:off x="9808202" y="5359188"/>
            <a:ext cx="2815893" cy="2463906"/>
            <a:chOff x="0" y="0"/>
            <a:chExt cx="812800" cy="711200"/>
          </a:xfrm>
        </p:grpSpPr>
        <p:sp>
          <p:nvSpPr>
            <p:cNvPr id="20" name="Freeform 2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alpha val="87843"/>
              </a:srgbClr>
            </a:solidFill>
          </p:spPr>
          <p:txBody>
            <a:bodyPr/>
            <a:lstStyle/>
            <a:p>
              <a:endParaRPr lang="en-SG"/>
            </a:p>
          </p:txBody>
        </p:sp>
        <p:sp>
          <p:nvSpPr>
            <p:cNvPr id="21" name="TextBox 21"/>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2" name="Group 22"/>
          <p:cNvGrpSpPr/>
          <p:nvPr/>
        </p:nvGrpSpPr>
        <p:grpSpPr>
          <a:xfrm>
            <a:off x="-1578573" y="8244967"/>
            <a:ext cx="3086100" cy="2700338"/>
            <a:chOff x="0" y="0"/>
            <a:chExt cx="812800" cy="711200"/>
          </a:xfrm>
        </p:grpSpPr>
        <p:sp>
          <p:nvSpPr>
            <p:cNvPr id="23" name="Freeform 2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24" name="TextBox 2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5" name="Group 25"/>
          <p:cNvGrpSpPr/>
          <p:nvPr/>
        </p:nvGrpSpPr>
        <p:grpSpPr>
          <a:xfrm rot="-10800000">
            <a:off x="15749834" y="-517853"/>
            <a:ext cx="2837484" cy="2482798"/>
            <a:chOff x="0" y="0"/>
            <a:chExt cx="812800" cy="711200"/>
          </a:xfrm>
        </p:grpSpPr>
        <p:sp>
          <p:nvSpPr>
            <p:cNvPr id="26" name="Freeform 2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27" name="TextBox 2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8" name="Group 28"/>
          <p:cNvGrpSpPr/>
          <p:nvPr/>
        </p:nvGrpSpPr>
        <p:grpSpPr>
          <a:xfrm>
            <a:off x="9372900" y="8014265"/>
            <a:ext cx="851384" cy="744961"/>
            <a:chOff x="0" y="0"/>
            <a:chExt cx="812800" cy="711200"/>
          </a:xfrm>
        </p:grpSpPr>
        <p:sp>
          <p:nvSpPr>
            <p:cNvPr id="29" name="Freeform 2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30" name="TextBox 3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31" name="Group 31"/>
          <p:cNvGrpSpPr/>
          <p:nvPr/>
        </p:nvGrpSpPr>
        <p:grpSpPr>
          <a:xfrm rot="-10800000">
            <a:off x="9816893" y="7823094"/>
            <a:ext cx="2815893" cy="2463906"/>
            <a:chOff x="0" y="0"/>
            <a:chExt cx="812800" cy="711200"/>
          </a:xfrm>
        </p:grpSpPr>
        <p:sp>
          <p:nvSpPr>
            <p:cNvPr id="32" name="Freeform 3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33" name="TextBox 3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34" name="TextBox 34"/>
          <p:cNvSpPr txBox="1"/>
          <p:nvPr/>
        </p:nvSpPr>
        <p:spPr>
          <a:xfrm>
            <a:off x="1088858" y="2655179"/>
            <a:ext cx="8284042" cy="5053615"/>
          </a:xfrm>
          <a:prstGeom prst="rect">
            <a:avLst/>
          </a:prstGeom>
        </p:spPr>
        <p:txBody>
          <a:bodyPr lIns="0" tIns="0" rIns="0" bIns="0" rtlCol="0" anchor="t">
            <a:spAutoFit/>
          </a:bodyPr>
          <a:lstStyle/>
          <a:p>
            <a:pPr>
              <a:lnSpc>
                <a:spcPts val="18724"/>
              </a:lnSpc>
            </a:pPr>
            <a:r>
              <a:rPr lang="en-US" sz="18724">
                <a:solidFill>
                  <a:srgbClr val="153669"/>
                </a:solidFill>
                <a:latin typeface="Poppins Bold"/>
              </a:rPr>
              <a:t>Thank You</a:t>
            </a:r>
          </a:p>
        </p:txBody>
      </p:sp>
      <p:sp>
        <p:nvSpPr>
          <p:cNvPr id="35" name="Freeform 35"/>
          <p:cNvSpPr/>
          <p:nvPr/>
        </p:nvSpPr>
        <p:spPr>
          <a:xfrm>
            <a:off x="1028700" y="723546"/>
            <a:ext cx="1080333" cy="1129760"/>
          </a:xfrm>
          <a:custGeom>
            <a:avLst/>
            <a:gdLst/>
            <a:ahLst/>
            <a:cxnLst/>
            <a:rect l="l" t="t" r="r" b="b"/>
            <a:pathLst>
              <a:path w="1080333" h="1129760">
                <a:moveTo>
                  <a:pt x="0" y="0"/>
                </a:moveTo>
                <a:lnTo>
                  <a:pt x="1080333" y="0"/>
                </a:lnTo>
                <a:lnTo>
                  <a:pt x="1080333" y="1129760"/>
                </a:lnTo>
                <a:lnTo>
                  <a:pt x="0" y="1129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G"/>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21349" y="3120646"/>
            <a:ext cx="4044336" cy="4044336"/>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85725">
              <a:solidFill>
                <a:srgbClr val="000000"/>
              </a:solidFill>
            </a:ln>
          </p:spPr>
          <p:txBody>
            <a:bodyPr/>
            <a:lstStyle/>
            <a:p>
              <a:endParaRPr lang="en-SG" sz="3200">
                <a:latin typeface="Poppins"/>
                <a:cs typeface="Poppins"/>
              </a:endParaRPr>
            </a:p>
          </p:txBody>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3639"/>
                </a:lnSpc>
              </a:pPr>
              <a:endParaRPr sz="3200">
                <a:latin typeface="Poppins"/>
                <a:cs typeface="Poppins"/>
              </a:endParaRPr>
            </a:p>
          </p:txBody>
        </p:sp>
      </p:grpSp>
      <p:sp>
        <p:nvSpPr>
          <p:cNvPr id="5" name="AutoShape 5"/>
          <p:cNvSpPr/>
          <p:nvPr/>
        </p:nvSpPr>
        <p:spPr>
          <a:xfrm>
            <a:off x="5897397" y="5143500"/>
            <a:ext cx="6492240" cy="0"/>
          </a:xfrm>
          <a:prstGeom prst="line">
            <a:avLst/>
          </a:prstGeom>
          <a:ln w="38100" cap="flat">
            <a:solidFill>
              <a:srgbClr val="000000"/>
            </a:solidFill>
            <a:prstDash val="sysDash"/>
            <a:headEnd type="none" w="sm" len="sm"/>
            <a:tailEnd type="none" w="sm" len="sm"/>
          </a:ln>
        </p:spPr>
        <p:txBody>
          <a:bodyPr/>
          <a:lstStyle/>
          <a:p>
            <a:endParaRPr lang="en-SG" sz="3200">
              <a:latin typeface="Poppins"/>
              <a:cs typeface="Poppins"/>
            </a:endParaRPr>
          </a:p>
        </p:txBody>
      </p:sp>
      <p:sp>
        <p:nvSpPr>
          <p:cNvPr id="6" name="AutoShape 6"/>
          <p:cNvSpPr/>
          <p:nvPr/>
        </p:nvSpPr>
        <p:spPr>
          <a:xfrm rot="-5400000">
            <a:off x="5916930" y="5162550"/>
            <a:ext cx="6492240" cy="0"/>
          </a:xfrm>
          <a:prstGeom prst="line">
            <a:avLst/>
          </a:prstGeom>
          <a:ln w="38100" cap="flat">
            <a:solidFill>
              <a:srgbClr val="000000"/>
            </a:solidFill>
            <a:prstDash val="sysDash"/>
            <a:headEnd type="none" w="sm" len="sm"/>
            <a:tailEnd type="none" w="sm" len="sm"/>
          </a:ln>
        </p:spPr>
        <p:txBody>
          <a:bodyPr/>
          <a:lstStyle/>
          <a:p>
            <a:endParaRPr lang="en-SG" sz="3200">
              <a:latin typeface="Poppins"/>
              <a:cs typeface="Poppins"/>
            </a:endParaRPr>
          </a:p>
        </p:txBody>
      </p:sp>
      <p:grpSp>
        <p:nvGrpSpPr>
          <p:cNvPr id="7" name="Group 7"/>
          <p:cNvGrpSpPr/>
          <p:nvPr/>
        </p:nvGrpSpPr>
        <p:grpSpPr>
          <a:xfrm>
            <a:off x="7454452" y="3453750"/>
            <a:ext cx="3378129" cy="3378129"/>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B1D39"/>
            </a:solidFill>
          </p:spPr>
          <p:txBody>
            <a:bodyPr/>
            <a:lstStyle/>
            <a:p>
              <a:endParaRPr lang="en-SG" sz="3200">
                <a:latin typeface="Poppins"/>
                <a:cs typeface="Poppins"/>
              </a:endParaRPr>
            </a:p>
          </p:txBody>
        </p:sp>
        <p:sp>
          <p:nvSpPr>
            <p:cNvPr id="9" name="TextBox 9"/>
            <p:cNvSpPr txBox="1"/>
            <p:nvPr/>
          </p:nvSpPr>
          <p:spPr>
            <a:xfrm>
              <a:off x="76200" y="0"/>
              <a:ext cx="660400" cy="736600"/>
            </a:xfrm>
            <a:prstGeom prst="rect">
              <a:avLst/>
            </a:prstGeom>
          </p:spPr>
          <p:txBody>
            <a:bodyPr lIns="50800" tIns="50800" rIns="50800" bIns="50800" rtlCol="0" anchor="ctr"/>
            <a:lstStyle/>
            <a:p>
              <a:pPr algn="ctr">
                <a:lnSpc>
                  <a:spcPts val="3639"/>
                </a:lnSpc>
              </a:pPr>
              <a:endParaRPr sz="3200">
                <a:latin typeface="Poppins"/>
                <a:cs typeface="Poppins"/>
              </a:endParaRPr>
            </a:p>
          </p:txBody>
        </p:sp>
      </p:grpSp>
      <p:grpSp>
        <p:nvGrpSpPr>
          <p:cNvPr id="10" name="Group 10"/>
          <p:cNvGrpSpPr/>
          <p:nvPr/>
        </p:nvGrpSpPr>
        <p:grpSpPr>
          <a:xfrm>
            <a:off x="7615306" y="3614604"/>
            <a:ext cx="3056421" cy="3056421"/>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lIns="91440" tIns="45720" rIns="91440" bIns="45720" anchor="t"/>
            <a:lstStyle/>
            <a:p>
              <a:endParaRPr lang="en-SG" sz="3200">
                <a:latin typeface="Poppins"/>
                <a:ea typeface="Calibri"/>
                <a:cs typeface="Poppins"/>
              </a:endParaRPr>
            </a:p>
          </p:txBody>
        </p:sp>
        <p:sp>
          <p:nvSpPr>
            <p:cNvPr id="12" name="TextBox 12"/>
            <p:cNvSpPr txBox="1"/>
            <p:nvPr/>
          </p:nvSpPr>
          <p:spPr>
            <a:xfrm>
              <a:off x="76200" y="0"/>
              <a:ext cx="660400" cy="736600"/>
            </a:xfrm>
            <a:prstGeom prst="rect">
              <a:avLst/>
            </a:prstGeom>
          </p:spPr>
          <p:txBody>
            <a:bodyPr lIns="50800" tIns="50800" rIns="50800" bIns="50800" rtlCol="0" anchor="ctr"/>
            <a:lstStyle/>
            <a:p>
              <a:pPr algn="ctr">
                <a:lnSpc>
                  <a:spcPts val="3639"/>
                </a:lnSpc>
              </a:pPr>
              <a:endParaRPr sz="3200">
                <a:latin typeface="Poppins"/>
                <a:cs typeface="Poppins"/>
              </a:endParaRPr>
            </a:p>
          </p:txBody>
        </p:sp>
      </p:grpSp>
      <p:grpSp>
        <p:nvGrpSpPr>
          <p:cNvPr id="13" name="Group 13"/>
          <p:cNvGrpSpPr/>
          <p:nvPr/>
        </p:nvGrpSpPr>
        <p:grpSpPr>
          <a:xfrm>
            <a:off x="11601106" y="4266956"/>
            <a:ext cx="1751717" cy="1751717"/>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sz="3200">
                <a:latin typeface="Poppins"/>
                <a:cs typeface="Poppins"/>
              </a:endParaRPr>
            </a:p>
          </p:txBody>
        </p:sp>
        <p:sp>
          <p:nvSpPr>
            <p:cNvPr id="15" name="TextBox 15"/>
            <p:cNvSpPr txBox="1"/>
            <p:nvPr/>
          </p:nvSpPr>
          <p:spPr>
            <a:xfrm>
              <a:off x="76200" y="0"/>
              <a:ext cx="660400" cy="736600"/>
            </a:xfrm>
            <a:prstGeom prst="rect">
              <a:avLst/>
            </a:prstGeom>
          </p:spPr>
          <p:txBody>
            <a:bodyPr lIns="50800" tIns="50800" rIns="50800" bIns="50800" rtlCol="0" anchor="ctr"/>
            <a:lstStyle/>
            <a:p>
              <a:pPr algn="ctr">
                <a:lnSpc>
                  <a:spcPts val="3639"/>
                </a:lnSpc>
              </a:pPr>
              <a:endParaRPr sz="3200">
                <a:latin typeface="Poppins"/>
                <a:cs typeface="Poppins"/>
              </a:endParaRPr>
            </a:p>
          </p:txBody>
        </p:sp>
      </p:grpSp>
      <p:grpSp>
        <p:nvGrpSpPr>
          <p:cNvPr id="16" name="Group 16"/>
          <p:cNvGrpSpPr/>
          <p:nvPr/>
        </p:nvGrpSpPr>
        <p:grpSpPr>
          <a:xfrm>
            <a:off x="8267659" y="7501908"/>
            <a:ext cx="1751717" cy="1751717"/>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sz="3200">
                <a:latin typeface="Poppins"/>
                <a:cs typeface="Poppins"/>
              </a:endParaRPr>
            </a:p>
          </p:txBody>
        </p:sp>
        <p:sp>
          <p:nvSpPr>
            <p:cNvPr id="18" name="TextBox 18"/>
            <p:cNvSpPr txBox="1"/>
            <p:nvPr/>
          </p:nvSpPr>
          <p:spPr>
            <a:xfrm>
              <a:off x="76200" y="0"/>
              <a:ext cx="660400" cy="736600"/>
            </a:xfrm>
            <a:prstGeom prst="rect">
              <a:avLst/>
            </a:prstGeom>
          </p:spPr>
          <p:txBody>
            <a:bodyPr lIns="50800" tIns="50800" rIns="50800" bIns="50800" rtlCol="0" anchor="ctr"/>
            <a:lstStyle/>
            <a:p>
              <a:pPr algn="ctr">
                <a:lnSpc>
                  <a:spcPts val="3639"/>
                </a:lnSpc>
              </a:pPr>
              <a:endParaRPr sz="3200">
                <a:latin typeface="Poppins"/>
                <a:cs typeface="Poppins"/>
              </a:endParaRPr>
            </a:p>
          </p:txBody>
        </p:sp>
      </p:grpSp>
      <p:grpSp>
        <p:nvGrpSpPr>
          <p:cNvPr id="19" name="Group 19"/>
          <p:cNvGrpSpPr/>
          <p:nvPr/>
        </p:nvGrpSpPr>
        <p:grpSpPr>
          <a:xfrm>
            <a:off x="8267659" y="1028700"/>
            <a:ext cx="1751717" cy="1751717"/>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sz="3200">
                <a:latin typeface="Poppins"/>
                <a:cs typeface="Poppins"/>
              </a:endParaRPr>
            </a:p>
          </p:txBody>
        </p:sp>
        <p:sp>
          <p:nvSpPr>
            <p:cNvPr id="21" name="TextBox 21"/>
            <p:cNvSpPr txBox="1"/>
            <p:nvPr/>
          </p:nvSpPr>
          <p:spPr>
            <a:xfrm>
              <a:off x="76200" y="0"/>
              <a:ext cx="660400" cy="736600"/>
            </a:xfrm>
            <a:prstGeom prst="rect">
              <a:avLst/>
            </a:prstGeom>
          </p:spPr>
          <p:txBody>
            <a:bodyPr lIns="50800" tIns="50800" rIns="50800" bIns="50800" rtlCol="0" anchor="ctr"/>
            <a:lstStyle/>
            <a:p>
              <a:pPr algn="ctr">
                <a:lnSpc>
                  <a:spcPts val="3639"/>
                </a:lnSpc>
              </a:pPr>
              <a:endParaRPr sz="3200">
                <a:latin typeface="Poppins"/>
                <a:cs typeface="Poppins"/>
              </a:endParaRPr>
            </a:p>
          </p:txBody>
        </p:sp>
      </p:grpSp>
      <p:grpSp>
        <p:nvGrpSpPr>
          <p:cNvPr id="22" name="Group 22"/>
          <p:cNvGrpSpPr/>
          <p:nvPr/>
        </p:nvGrpSpPr>
        <p:grpSpPr>
          <a:xfrm>
            <a:off x="4935177" y="4141847"/>
            <a:ext cx="1751717" cy="1751717"/>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55B6"/>
            </a:solidFill>
          </p:spPr>
          <p:txBody>
            <a:bodyPr/>
            <a:lstStyle/>
            <a:p>
              <a:endParaRPr lang="en-SG" sz="3200">
                <a:latin typeface="Poppins"/>
                <a:cs typeface="Poppins"/>
              </a:endParaRPr>
            </a:p>
          </p:txBody>
        </p:sp>
        <p:sp>
          <p:nvSpPr>
            <p:cNvPr id="24" name="TextBox 24"/>
            <p:cNvSpPr txBox="1"/>
            <p:nvPr/>
          </p:nvSpPr>
          <p:spPr>
            <a:xfrm>
              <a:off x="76200" y="0"/>
              <a:ext cx="660400" cy="736600"/>
            </a:xfrm>
            <a:prstGeom prst="rect">
              <a:avLst/>
            </a:prstGeom>
          </p:spPr>
          <p:txBody>
            <a:bodyPr lIns="50800" tIns="50800" rIns="50800" bIns="50800" rtlCol="0" anchor="ctr"/>
            <a:lstStyle/>
            <a:p>
              <a:pPr algn="ctr">
                <a:lnSpc>
                  <a:spcPts val="3639"/>
                </a:lnSpc>
              </a:pPr>
              <a:endParaRPr sz="3200">
                <a:latin typeface="Poppins"/>
                <a:cs typeface="Poppins"/>
              </a:endParaRPr>
            </a:p>
          </p:txBody>
        </p:sp>
      </p:grpSp>
      <p:sp>
        <p:nvSpPr>
          <p:cNvPr id="25" name="Freeform 25"/>
          <p:cNvSpPr/>
          <p:nvPr/>
        </p:nvSpPr>
        <p:spPr>
          <a:xfrm>
            <a:off x="5347727" y="4602449"/>
            <a:ext cx="926617" cy="836272"/>
          </a:xfrm>
          <a:custGeom>
            <a:avLst/>
            <a:gdLst/>
            <a:ahLst/>
            <a:cxnLst/>
            <a:rect l="l" t="t" r="r" b="b"/>
            <a:pathLst>
              <a:path w="926617" h="836272">
                <a:moveTo>
                  <a:pt x="0" y="0"/>
                </a:moveTo>
                <a:lnTo>
                  <a:pt x="926617" y="0"/>
                </a:lnTo>
                <a:lnTo>
                  <a:pt x="926617" y="836272"/>
                </a:lnTo>
                <a:lnTo>
                  <a:pt x="0" y="836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sz="3200">
              <a:latin typeface="Poppins"/>
              <a:cs typeface="Poppins"/>
            </a:endParaRPr>
          </a:p>
        </p:txBody>
      </p:sp>
      <p:sp>
        <p:nvSpPr>
          <p:cNvPr id="26" name="Freeform 26"/>
          <p:cNvSpPr/>
          <p:nvPr/>
        </p:nvSpPr>
        <p:spPr>
          <a:xfrm>
            <a:off x="12083337" y="4847593"/>
            <a:ext cx="787256" cy="590442"/>
          </a:xfrm>
          <a:custGeom>
            <a:avLst/>
            <a:gdLst/>
            <a:ahLst/>
            <a:cxnLst/>
            <a:rect l="l" t="t" r="r" b="b"/>
            <a:pathLst>
              <a:path w="787256" h="590442">
                <a:moveTo>
                  <a:pt x="0" y="0"/>
                </a:moveTo>
                <a:lnTo>
                  <a:pt x="787256" y="0"/>
                </a:lnTo>
                <a:lnTo>
                  <a:pt x="787256" y="590442"/>
                </a:lnTo>
                <a:lnTo>
                  <a:pt x="0" y="5904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sz="3200">
              <a:latin typeface="Poppins"/>
              <a:cs typeface="Poppins"/>
            </a:endParaRPr>
          </a:p>
        </p:txBody>
      </p:sp>
      <p:sp>
        <p:nvSpPr>
          <p:cNvPr id="27" name="Freeform 27"/>
          <p:cNvSpPr/>
          <p:nvPr/>
        </p:nvSpPr>
        <p:spPr>
          <a:xfrm>
            <a:off x="8646562" y="7905660"/>
            <a:ext cx="993910" cy="944214"/>
          </a:xfrm>
          <a:custGeom>
            <a:avLst/>
            <a:gdLst/>
            <a:ahLst/>
            <a:cxnLst/>
            <a:rect l="l" t="t" r="r" b="b"/>
            <a:pathLst>
              <a:path w="993910" h="944214">
                <a:moveTo>
                  <a:pt x="0" y="0"/>
                </a:moveTo>
                <a:lnTo>
                  <a:pt x="993910" y="0"/>
                </a:lnTo>
                <a:lnTo>
                  <a:pt x="993910" y="944214"/>
                </a:lnTo>
                <a:lnTo>
                  <a:pt x="0" y="9442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G" sz="3200">
              <a:latin typeface="Poppins"/>
              <a:cs typeface="Poppins"/>
            </a:endParaRPr>
          </a:p>
        </p:txBody>
      </p:sp>
      <p:sp>
        <p:nvSpPr>
          <p:cNvPr id="28" name="Freeform 28"/>
          <p:cNvSpPr/>
          <p:nvPr/>
        </p:nvSpPr>
        <p:spPr>
          <a:xfrm>
            <a:off x="8736122" y="1477631"/>
            <a:ext cx="853856" cy="853856"/>
          </a:xfrm>
          <a:custGeom>
            <a:avLst/>
            <a:gdLst/>
            <a:ahLst/>
            <a:cxnLst/>
            <a:rect l="l" t="t" r="r" b="b"/>
            <a:pathLst>
              <a:path w="853856" h="853856">
                <a:moveTo>
                  <a:pt x="0" y="0"/>
                </a:moveTo>
                <a:lnTo>
                  <a:pt x="853856" y="0"/>
                </a:lnTo>
                <a:lnTo>
                  <a:pt x="853856" y="853855"/>
                </a:lnTo>
                <a:lnTo>
                  <a:pt x="0" y="8538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G" sz="3200">
              <a:latin typeface="Poppins"/>
              <a:cs typeface="Poppins"/>
            </a:endParaRPr>
          </a:p>
        </p:txBody>
      </p:sp>
      <p:sp>
        <p:nvSpPr>
          <p:cNvPr id="29" name="TextBox 29"/>
          <p:cNvSpPr txBox="1"/>
          <p:nvPr/>
        </p:nvSpPr>
        <p:spPr>
          <a:xfrm>
            <a:off x="-147116" y="3855507"/>
            <a:ext cx="4911625" cy="1349216"/>
          </a:xfrm>
          <a:prstGeom prst="rect">
            <a:avLst/>
          </a:prstGeom>
        </p:spPr>
        <p:txBody>
          <a:bodyPr wrap="square" lIns="0" tIns="0" rIns="0" bIns="0" rtlCol="0" anchor="t">
            <a:spAutoFit/>
          </a:bodyPr>
          <a:lstStyle/>
          <a:p>
            <a:pPr algn="r">
              <a:lnSpc>
                <a:spcPts val="5459"/>
              </a:lnSpc>
            </a:pPr>
            <a:r>
              <a:rPr lang="en-US" sz="3200" b="1">
                <a:solidFill>
                  <a:srgbClr val="000000"/>
                </a:solidFill>
                <a:latin typeface="Poppins"/>
                <a:ea typeface="+mn-lt"/>
                <a:cs typeface="Poppins"/>
              </a:rPr>
              <a:t>Classify data leakage level with ML</a:t>
            </a:r>
            <a:endParaRPr lang="en-US" sz="3200" b="1">
              <a:latin typeface="Poppins"/>
              <a:ea typeface="Calibri"/>
              <a:cs typeface="Poppins"/>
            </a:endParaRPr>
          </a:p>
        </p:txBody>
      </p:sp>
      <p:sp>
        <p:nvSpPr>
          <p:cNvPr id="30" name="TextBox 30"/>
          <p:cNvSpPr txBox="1"/>
          <p:nvPr/>
        </p:nvSpPr>
        <p:spPr>
          <a:xfrm>
            <a:off x="10392853" y="768072"/>
            <a:ext cx="6866447" cy="1349216"/>
          </a:xfrm>
          <a:prstGeom prst="rect">
            <a:avLst/>
          </a:prstGeom>
        </p:spPr>
        <p:txBody>
          <a:bodyPr lIns="0" tIns="0" rIns="0" bIns="0" rtlCol="0" anchor="t">
            <a:spAutoFit/>
          </a:bodyPr>
          <a:lstStyle/>
          <a:p>
            <a:pPr>
              <a:lnSpc>
                <a:spcPts val="5459"/>
              </a:lnSpc>
            </a:pPr>
            <a:r>
              <a:rPr lang="en-US" sz="3200" b="1">
                <a:solidFill>
                  <a:srgbClr val="000000"/>
                </a:solidFill>
                <a:latin typeface="Poppins"/>
                <a:ea typeface="+mn-lt"/>
                <a:cs typeface="Poppins"/>
              </a:rPr>
              <a:t>Abnormal Login Analysis for Email-Based DLP Systems</a:t>
            </a:r>
            <a:endParaRPr lang="en-US" sz="3200" b="1">
              <a:latin typeface="Poppins"/>
              <a:ea typeface="Calibri"/>
              <a:cs typeface="Poppins"/>
            </a:endParaRPr>
          </a:p>
        </p:txBody>
      </p:sp>
      <p:sp>
        <p:nvSpPr>
          <p:cNvPr id="31" name="TextBox 31"/>
          <p:cNvSpPr txBox="1"/>
          <p:nvPr/>
        </p:nvSpPr>
        <p:spPr>
          <a:xfrm>
            <a:off x="806014" y="7777519"/>
            <a:ext cx="7276058" cy="2079672"/>
          </a:xfrm>
          <a:prstGeom prst="rect">
            <a:avLst/>
          </a:prstGeom>
        </p:spPr>
        <p:txBody>
          <a:bodyPr wrap="square" lIns="0" tIns="0" rIns="0" bIns="0" rtlCol="0" anchor="t">
            <a:spAutoFit/>
          </a:bodyPr>
          <a:lstStyle/>
          <a:p>
            <a:pPr algn="r">
              <a:lnSpc>
                <a:spcPts val="5459"/>
              </a:lnSpc>
            </a:pPr>
            <a:r>
              <a:rPr lang="en-US" sz="3200" b="1">
                <a:solidFill>
                  <a:srgbClr val="000000"/>
                </a:solidFill>
                <a:latin typeface="Poppins"/>
                <a:ea typeface="+mn-lt"/>
                <a:cs typeface="Poppins"/>
              </a:rPr>
              <a:t>Utilizing NLP Techniques for Content Analysis in Email Systems </a:t>
            </a:r>
            <a:endParaRPr lang="en-US" sz="3200" b="1">
              <a:latin typeface="Poppins"/>
              <a:ea typeface="Calibri"/>
              <a:cs typeface="Poppins"/>
            </a:endParaRPr>
          </a:p>
        </p:txBody>
      </p:sp>
      <p:sp>
        <p:nvSpPr>
          <p:cNvPr id="32" name="TextBox 32"/>
          <p:cNvSpPr txBox="1"/>
          <p:nvPr/>
        </p:nvSpPr>
        <p:spPr>
          <a:xfrm>
            <a:off x="13460861" y="4483358"/>
            <a:ext cx="4800656" cy="1366336"/>
          </a:xfrm>
          <a:prstGeom prst="rect">
            <a:avLst/>
          </a:prstGeom>
        </p:spPr>
        <p:txBody>
          <a:bodyPr wrap="square" lIns="0" tIns="0" rIns="0" bIns="0" rtlCol="0" anchor="t">
            <a:spAutoFit/>
          </a:bodyPr>
          <a:lstStyle/>
          <a:p>
            <a:pPr>
              <a:lnSpc>
                <a:spcPts val="5459"/>
              </a:lnSpc>
            </a:pPr>
            <a:r>
              <a:rPr lang="en-US" sz="3200" b="1">
                <a:solidFill>
                  <a:srgbClr val="000000"/>
                </a:solidFill>
                <a:latin typeface="Poppins"/>
                <a:ea typeface="+mn-lt"/>
                <a:cs typeface="Poppins"/>
              </a:rPr>
              <a:t>NLP  for Phishing Email Detection</a:t>
            </a:r>
            <a:endParaRPr lang="en-US" sz="3200" b="1">
              <a:latin typeface="Poppins"/>
              <a:ea typeface="Calibri"/>
              <a:cs typeface="Poppins"/>
            </a:endParaRPr>
          </a:p>
        </p:txBody>
      </p:sp>
      <p:grpSp>
        <p:nvGrpSpPr>
          <p:cNvPr id="37" name="Group 37"/>
          <p:cNvGrpSpPr/>
          <p:nvPr/>
        </p:nvGrpSpPr>
        <p:grpSpPr>
          <a:xfrm>
            <a:off x="15736799" y="5958037"/>
            <a:ext cx="5622271" cy="4919487"/>
            <a:chOff x="0" y="0"/>
            <a:chExt cx="812800" cy="711200"/>
          </a:xfrm>
        </p:grpSpPr>
        <p:sp>
          <p:nvSpPr>
            <p:cNvPr id="38" name="Freeform 3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sz="3200">
                <a:latin typeface="Poppins"/>
                <a:cs typeface="Poppins"/>
              </a:endParaRPr>
            </a:p>
          </p:txBody>
        </p:sp>
        <p:sp>
          <p:nvSpPr>
            <p:cNvPr id="39" name="TextBox 3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sz="3200">
                <a:latin typeface="Poppins"/>
                <a:cs typeface="Poppins"/>
              </a:endParaRPr>
            </a:p>
          </p:txBody>
        </p:sp>
      </p:grpSp>
      <p:grpSp>
        <p:nvGrpSpPr>
          <p:cNvPr id="40" name="Group 40"/>
          <p:cNvGrpSpPr/>
          <p:nvPr/>
        </p:nvGrpSpPr>
        <p:grpSpPr>
          <a:xfrm rot="-10800000">
            <a:off x="15943291" y="7774589"/>
            <a:ext cx="2020733" cy="1768142"/>
            <a:chOff x="0" y="0"/>
            <a:chExt cx="812800" cy="711200"/>
          </a:xfrm>
        </p:grpSpPr>
        <p:sp>
          <p:nvSpPr>
            <p:cNvPr id="41" name="Freeform 41"/>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sz="3200">
                <a:latin typeface="Poppins"/>
                <a:cs typeface="Poppins"/>
              </a:endParaRPr>
            </a:p>
          </p:txBody>
        </p:sp>
        <p:sp>
          <p:nvSpPr>
            <p:cNvPr id="42" name="TextBox 42"/>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sz="3200">
                <a:latin typeface="Poppins"/>
                <a:cs typeface="Poppins"/>
              </a:endParaRPr>
            </a:p>
          </p:txBody>
        </p:sp>
      </p:grpSp>
      <p:grpSp>
        <p:nvGrpSpPr>
          <p:cNvPr id="43" name="Group 43"/>
          <p:cNvGrpSpPr/>
          <p:nvPr/>
        </p:nvGrpSpPr>
        <p:grpSpPr>
          <a:xfrm>
            <a:off x="15859411" y="8670103"/>
            <a:ext cx="997288" cy="872627"/>
            <a:chOff x="0" y="0"/>
            <a:chExt cx="812800" cy="711200"/>
          </a:xfrm>
        </p:grpSpPr>
        <p:sp>
          <p:nvSpPr>
            <p:cNvPr id="44" name="Freeform 4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sz="3200">
                <a:latin typeface="Poppins"/>
                <a:cs typeface="Poppins"/>
              </a:endParaRPr>
            </a:p>
          </p:txBody>
        </p:sp>
        <p:sp>
          <p:nvSpPr>
            <p:cNvPr id="45" name="TextBox 4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sz="3200">
                <a:latin typeface="Poppins"/>
                <a:cs typeface="Poppins"/>
              </a:endParaRPr>
            </a:p>
          </p:txBody>
        </p:sp>
      </p:grpSp>
      <p:sp>
        <p:nvSpPr>
          <p:cNvPr id="46" name="TextBox 46"/>
          <p:cNvSpPr txBox="1"/>
          <p:nvPr/>
        </p:nvSpPr>
        <p:spPr>
          <a:xfrm>
            <a:off x="933450" y="853797"/>
            <a:ext cx="6586606" cy="1931811"/>
          </a:xfrm>
          <a:prstGeom prst="rect">
            <a:avLst/>
          </a:prstGeom>
        </p:spPr>
        <p:txBody>
          <a:bodyPr lIns="0" tIns="0" rIns="0" bIns="0" rtlCol="0" anchor="t">
            <a:spAutoFit/>
          </a:bodyPr>
          <a:lstStyle/>
          <a:p>
            <a:pPr>
              <a:lnSpc>
                <a:spcPts val="7615"/>
              </a:lnSpc>
            </a:pPr>
            <a:r>
              <a:rPr lang="en-US" sz="6300" b="1">
                <a:solidFill>
                  <a:srgbClr val="000000"/>
                </a:solidFill>
                <a:latin typeface="Poppins"/>
                <a:cs typeface="Poppins"/>
              </a:rPr>
              <a:t>SUB-OBJECTIVE </a:t>
            </a:r>
          </a:p>
        </p:txBody>
      </p:sp>
      <p:sp>
        <p:nvSpPr>
          <p:cNvPr id="47" name="Freeform 47"/>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10"/>
            <a:stretch>
              <a:fillRect/>
            </a:stretch>
          </a:blipFill>
        </p:spPr>
        <p:txBody>
          <a:bodyPr/>
          <a:lstStyle/>
          <a:p>
            <a:endParaRPr lang="en-SG" sz="3200">
              <a:latin typeface="Poppins"/>
              <a:cs typeface="Poppins"/>
            </a:endParaRPr>
          </a:p>
        </p:txBody>
      </p:sp>
      <p:sp>
        <p:nvSpPr>
          <p:cNvPr id="48" name="TextBox 48"/>
          <p:cNvSpPr txBox="1"/>
          <p:nvPr/>
        </p:nvSpPr>
        <p:spPr>
          <a:xfrm>
            <a:off x="14916076" y="9672089"/>
            <a:ext cx="2073479" cy="923330"/>
          </a:xfrm>
          <a:prstGeom prst="rect">
            <a:avLst/>
          </a:prstGeom>
        </p:spPr>
        <p:txBody>
          <a:bodyPr lIns="0" tIns="0" rIns="0" bIns="0" rtlCol="0" anchor="t">
            <a:spAutoFit/>
          </a:bodyPr>
          <a:lstStyle/>
          <a:p>
            <a:pPr algn="ctr">
              <a:lnSpc>
                <a:spcPts val="3639"/>
              </a:lnSpc>
              <a:spcBef>
                <a:spcPct val="0"/>
              </a:spcBef>
            </a:pPr>
            <a:r>
              <a:rPr lang="en-US" sz="3200">
                <a:solidFill>
                  <a:srgbClr val="000000"/>
                </a:solidFill>
                <a:latin typeface="Poppins"/>
                <a:cs typeface="Poppins"/>
              </a:rPr>
              <a:t>08/02/2023</a:t>
            </a:r>
          </a:p>
        </p:txBody>
      </p:sp>
      <p:sp>
        <p:nvSpPr>
          <p:cNvPr id="49" name="Rectangle 48">
            <a:extLst>
              <a:ext uri="{FF2B5EF4-FFF2-40B4-BE49-F238E27FC236}">
                <a16:creationId xmlns:a16="http://schemas.microsoft.com/office/drawing/2014/main" id="{CB2EA95A-99EB-38E1-2643-1A07A5AA928E}"/>
              </a:ext>
            </a:extLst>
          </p:cNvPr>
          <p:cNvSpPr/>
          <p:nvPr/>
        </p:nvSpPr>
        <p:spPr>
          <a:xfrm>
            <a:off x="8083202" y="4442825"/>
            <a:ext cx="2192054" cy="14718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Poppins"/>
                <a:ea typeface="Calibri"/>
                <a:cs typeface="Poppins"/>
              </a:rPr>
              <a:t>EMAIL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574388"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3051923" y="-1398002"/>
            <a:ext cx="6103845" cy="5340865"/>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rot="-10800000">
            <a:off x="16277009" y="689261"/>
            <a:ext cx="1700198" cy="1487673"/>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1" name="Group 11"/>
          <p:cNvGrpSpPr/>
          <p:nvPr/>
        </p:nvGrpSpPr>
        <p:grpSpPr>
          <a:xfrm rot="-10800000">
            <a:off x="364226" y="689261"/>
            <a:ext cx="1700198" cy="1487673"/>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3" name="TextBox 1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15876885" y="1304307"/>
            <a:ext cx="997288" cy="872627"/>
            <a:chOff x="0" y="0"/>
            <a:chExt cx="812800" cy="711200"/>
          </a:xfrm>
        </p:grpSpPr>
        <p:sp>
          <p:nvSpPr>
            <p:cNvPr id="15" name="Freeform 1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6" name="TextBox 1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1411866" y="1304307"/>
            <a:ext cx="997288" cy="872627"/>
            <a:chOff x="0" y="0"/>
            <a:chExt cx="812800" cy="711200"/>
          </a:xfrm>
        </p:grpSpPr>
        <p:sp>
          <p:nvSpPr>
            <p:cNvPr id="18" name="Freeform 1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9" name="TextBox 1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0" name="Freeform 20"/>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sp>
        <p:nvSpPr>
          <p:cNvPr id="21" name="Freeform 21"/>
          <p:cNvSpPr/>
          <p:nvPr/>
        </p:nvSpPr>
        <p:spPr>
          <a:xfrm>
            <a:off x="1411866" y="1951057"/>
            <a:ext cx="14820258" cy="7423260"/>
          </a:xfrm>
          <a:custGeom>
            <a:avLst/>
            <a:gdLst/>
            <a:ahLst/>
            <a:cxnLst/>
            <a:rect l="l" t="t" r="r" b="b"/>
            <a:pathLst>
              <a:path w="14820258" h="7423260">
                <a:moveTo>
                  <a:pt x="0" y="0"/>
                </a:moveTo>
                <a:lnTo>
                  <a:pt x="14820259" y="0"/>
                </a:lnTo>
                <a:lnTo>
                  <a:pt x="14820259" y="7423260"/>
                </a:lnTo>
                <a:lnTo>
                  <a:pt x="0" y="7423260"/>
                </a:lnTo>
                <a:lnTo>
                  <a:pt x="0" y="0"/>
                </a:lnTo>
                <a:close/>
              </a:path>
            </a:pathLst>
          </a:custGeom>
          <a:blipFill>
            <a:blip r:embed="rId3"/>
            <a:stretch>
              <a:fillRect/>
            </a:stretch>
          </a:blipFill>
        </p:spPr>
        <p:txBody>
          <a:bodyPr/>
          <a:lstStyle/>
          <a:p>
            <a:endParaRPr lang="en-SG"/>
          </a:p>
        </p:txBody>
      </p:sp>
      <p:sp>
        <p:nvSpPr>
          <p:cNvPr id="22" name="TextBox 22"/>
          <p:cNvSpPr txBox="1"/>
          <p:nvPr/>
        </p:nvSpPr>
        <p:spPr>
          <a:xfrm>
            <a:off x="3294028" y="632111"/>
            <a:ext cx="12038256" cy="1702374"/>
          </a:xfrm>
          <a:prstGeom prst="rect">
            <a:avLst/>
          </a:prstGeom>
        </p:spPr>
        <p:txBody>
          <a:bodyPr lIns="0" tIns="0" rIns="0" bIns="0" rtlCol="0" anchor="t">
            <a:spAutoFit/>
          </a:bodyPr>
          <a:lstStyle/>
          <a:p>
            <a:pPr algn="ctr">
              <a:lnSpc>
                <a:spcPts val="7615"/>
              </a:lnSpc>
            </a:pPr>
            <a:r>
              <a:rPr lang="en-US" sz="6399">
                <a:solidFill>
                  <a:srgbClr val="000000"/>
                </a:solidFill>
                <a:latin typeface="Poppins Bold"/>
              </a:rPr>
              <a:t>OVERALL SYSTEM DIAGRAM</a:t>
            </a:r>
          </a:p>
          <a:p>
            <a:pPr algn="ctr">
              <a:lnSpc>
                <a:spcPts val="5359"/>
              </a:lnSpc>
            </a:pPr>
            <a:endParaRPr lang="en-US" sz="6399">
              <a:solidFill>
                <a:srgbClr val="000000"/>
              </a:solidFill>
              <a:latin typeface="Poppins Bold"/>
            </a:endParaRPr>
          </a:p>
        </p:txBody>
      </p:sp>
      <p:sp>
        <p:nvSpPr>
          <p:cNvPr id="23" name="TextBox 23"/>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2994217" y="-634399"/>
            <a:ext cx="5622271" cy="4919487"/>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rot="-10800000">
            <a:off x="15943291" y="7774589"/>
            <a:ext cx="2020733" cy="1768142"/>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1" name="Group 11"/>
          <p:cNvGrpSpPr/>
          <p:nvPr/>
        </p:nvGrpSpPr>
        <p:grpSpPr>
          <a:xfrm rot="-10800000">
            <a:off x="734936" y="802545"/>
            <a:ext cx="2020733" cy="1768142"/>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3" name="TextBox 1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15859411" y="8670103"/>
            <a:ext cx="997288" cy="872627"/>
            <a:chOff x="0" y="0"/>
            <a:chExt cx="812800" cy="711200"/>
          </a:xfrm>
        </p:grpSpPr>
        <p:sp>
          <p:nvSpPr>
            <p:cNvPr id="15" name="Freeform 1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6" name="TextBox 1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657671" y="1740498"/>
            <a:ext cx="997288" cy="872627"/>
            <a:chOff x="0" y="0"/>
            <a:chExt cx="812800" cy="711200"/>
          </a:xfrm>
        </p:grpSpPr>
        <p:sp>
          <p:nvSpPr>
            <p:cNvPr id="18" name="Freeform 1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9" name="TextBox 1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0" name="Freeform 20"/>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SG"/>
          </a:p>
        </p:txBody>
      </p:sp>
      <p:grpSp>
        <p:nvGrpSpPr>
          <p:cNvPr id="21" name="Group 21"/>
          <p:cNvGrpSpPr/>
          <p:nvPr/>
        </p:nvGrpSpPr>
        <p:grpSpPr>
          <a:xfrm>
            <a:off x="7913382" y="3600450"/>
            <a:ext cx="2461236" cy="3066573"/>
            <a:chOff x="0" y="0"/>
            <a:chExt cx="648227" cy="807657"/>
          </a:xfrm>
        </p:grpSpPr>
        <p:sp>
          <p:nvSpPr>
            <p:cNvPr id="22" name="Freeform 22"/>
            <p:cNvSpPr/>
            <p:nvPr/>
          </p:nvSpPr>
          <p:spPr>
            <a:xfrm>
              <a:off x="0" y="0"/>
              <a:ext cx="648227" cy="807657"/>
            </a:xfrm>
            <a:custGeom>
              <a:avLst/>
              <a:gdLst/>
              <a:ahLst/>
              <a:cxnLst/>
              <a:rect l="l" t="t" r="r" b="b"/>
              <a:pathLst>
                <a:path w="648227" h="807657">
                  <a:moveTo>
                    <a:pt x="0" y="0"/>
                  </a:moveTo>
                  <a:lnTo>
                    <a:pt x="648227" y="0"/>
                  </a:lnTo>
                  <a:lnTo>
                    <a:pt x="648227" y="807657"/>
                  </a:lnTo>
                  <a:lnTo>
                    <a:pt x="0" y="807657"/>
                  </a:lnTo>
                  <a:close/>
                </a:path>
              </a:pathLst>
            </a:custGeom>
            <a:solidFill>
              <a:srgbClr val="1255B6"/>
            </a:solidFill>
          </p:spPr>
          <p:txBody>
            <a:bodyPr/>
            <a:lstStyle/>
            <a:p>
              <a:endParaRPr lang="en-SG"/>
            </a:p>
          </p:txBody>
        </p:sp>
        <p:sp>
          <p:nvSpPr>
            <p:cNvPr id="23" name="TextBox 23"/>
            <p:cNvSpPr txBox="1"/>
            <p:nvPr/>
          </p:nvSpPr>
          <p:spPr>
            <a:xfrm>
              <a:off x="0" y="-76200"/>
              <a:ext cx="812800" cy="889000"/>
            </a:xfrm>
            <a:prstGeom prst="rect">
              <a:avLst/>
            </a:prstGeom>
          </p:spPr>
          <p:txBody>
            <a:bodyPr lIns="50800" tIns="50800" rIns="50800" bIns="50800" rtlCol="0" anchor="ctr"/>
            <a:lstStyle/>
            <a:p>
              <a:pPr algn="ctr">
                <a:lnSpc>
                  <a:spcPts val="3639"/>
                </a:lnSpc>
              </a:pPr>
              <a:endParaRPr/>
            </a:p>
          </p:txBody>
        </p:sp>
      </p:grpSp>
      <p:sp>
        <p:nvSpPr>
          <p:cNvPr id="24" name="Freeform 24"/>
          <p:cNvSpPr/>
          <p:nvPr/>
        </p:nvSpPr>
        <p:spPr>
          <a:xfrm>
            <a:off x="8034023" y="3778219"/>
            <a:ext cx="2208079" cy="2699265"/>
          </a:xfrm>
          <a:custGeom>
            <a:avLst/>
            <a:gdLst/>
            <a:ahLst/>
            <a:cxnLst/>
            <a:rect l="l" t="t" r="r" b="b"/>
            <a:pathLst>
              <a:path w="2208079" h="2699265">
                <a:moveTo>
                  <a:pt x="0" y="0"/>
                </a:moveTo>
                <a:lnTo>
                  <a:pt x="2208079" y="0"/>
                </a:lnTo>
                <a:lnTo>
                  <a:pt x="2208079" y="2699265"/>
                </a:lnTo>
                <a:lnTo>
                  <a:pt x="0" y="2699265"/>
                </a:lnTo>
                <a:lnTo>
                  <a:pt x="0" y="0"/>
                </a:lnTo>
                <a:close/>
              </a:path>
            </a:pathLst>
          </a:custGeom>
          <a:blipFill>
            <a:blip r:embed="rId3"/>
            <a:stretch>
              <a:fillRect t="-2587" b="-2587"/>
            </a:stretch>
          </a:blipFill>
        </p:spPr>
        <p:txBody>
          <a:bodyPr/>
          <a:lstStyle/>
          <a:p>
            <a:endParaRPr lang="en-SG"/>
          </a:p>
        </p:txBody>
      </p:sp>
      <p:sp>
        <p:nvSpPr>
          <p:cNvPr id="25" name="TextBox 25"/>
          <p:cNvSpPr txBox="1"/>
          <p:nvPr/>
        </p:nvSpPr>
        <p:spPr>
          <a:xfrm>
            <a:off x="3917863" y="942975"/>
            <a:ext cx="10529127" cy="2796545"/>
          </a:xfrm>
          <a:prstGeom prst="rect">
            <a:avLst/>
          </a:prstGeom>
        </p:spPr>
        <p:txBody>
          <a:bodyPr lIns="0" tIns="0" rIns="0" bIns="0" rtlCol="0" anchor="t">
            <a:spAutoFit/>
          </a:bodyPr>
          <a:lstStyle/>
          <a:p>
            <a:pPr algn="ctr">
              <a:lnSpc>
                <a:spcPts val="5359"/>
              </a:lnSpc>
            </a:pPr>
            <a:r>
              <a:rPr lang="en-US" sz="4503">
                <a:solidFill>
                  <a:srgbClr val="000000"/>
                </a:solidFill>
                <a:latin typeface="Times New Roman Bold"/>
              </a:rPr>
              <a:t>SAFEGUARDING SYSTEMS BY IDENTIFYING </a:t>
            </a:r>
          </a:p>
          <a:p>
            <a:pPr algn="ctr">
              <a:lnSpc>
                <a:spcPts val="5359"/>
              </a:lnSpc>
            </a:pPr>
            <a:r>
              <a:rPr lang="en-US" sz="4503">
                <a:solidFill>
                  <a:srgbClr val="000000"/>
                </a:solidFill>
                <a:latin typeface="Times New Roman Bold"/>
              </a:rPr>
              <a:t>UNUSUAL USER PATTERNS</a:t>
            </a:r>
          </a:p>
          <a:p>
            <a:pPr algn="ctr">
              <a:lnSpc>
                <a:spcPts val="5359"/>
              </a:lnSpc>
            </a:pPr>
            <a:endParaRPr lang="en-US" sz="4503">
              <a:solidFill>
                <a:srgbClr val="000000"/>
              </a:solidFill>
              <a:latin typeface="Times New Roman Bold"/>
            </a:endParaRPr>
          </a:p>
        </p:txBody>
      </p:sp>
      <p:sp>
        <p:nvSpPr>
          <p:cNvPr id="26" name="TextBox 26"/>
          <p:cNvSpPr txBox="1"/>
          <p:nvPr/>
        </p:nvSpPr>
        <p:spPr>
          <a:xfrm>
            <a:off x="4577542" y="7048984"/>
            <a:ext cx="9157257" cy="992541"/>
          </a:xfrm>
          <a:prstGeom prst="rect">
            <a:avLst/>
          </a:prstGeom>
        </p:spPr>
        <p:txBody>
          <a:bodyPr lIns="0" tIns="0" rIns="0" bIns="0" rtlCol="0" anchor="t">
            <a:spAutoFit/>
          </a:bodyPr>
          <a:lstStyle/>
          <a:p>
            <a:pPr algn="ctr">
              <a:lnSpc>
                <a:spcPts val="7768"/>
              </a:lnSpc>
            </a:pPr>
            <a:r>
              <a:rPr lang="en-US" sz="5548">
                <a:solidFill>
                  <a:srgbClr val="000000"/>
                </a:solidFill>
                <a:latin typeface="Poppins Bold"/>
              </a:rPr>
              <a:t>AHAMED RR | IT20650902</a:t>
            </a:r>
          </a:p>
        </p:txBody>
      </p:sp>
      <p:sp>
        <p:nvSpPr>
          <p:cNvPr id="27" name="TextBox 27"/>
          <p:cNvSpPr txBox="1"/>
          <p:nvPr/>
        </p:nvSpPr>
        <p:spPr>
          <a:xfrm>
            <a:off x="6463383" y="8127147"/>
            <a:ext cx="5385575" cy="882051"/>
          </a:xfrm>
          <a:prstGeom prst="rect">
            <a:avLst/>
          </a:prstGeom>
        </p:spPr>
        <p:txBody>
          <a:bodyPr lIns="0" tIns="0" rIns="0" bIns="0" rtlCol="0" anchor="t">
            <a:spAutoFit/>
          </a:bodyPr>
          <a:lstStyle/>
          <a:p>
            <a:pPr algn="ctr">
              <a:lnSpc>
                <a:spcPts val="6508"/>
              </a:lnSpc>
            </a:pPr>
            <a:r>
              <a:rPr lang="en-US" sz="4648">
                <a:solidFill>
                  <a:srgbClr val="000000"/>
                </a:solidFill>
                <a:latin typeface="Times New Roman"/>
              </a:rPr>
              <a:t>CYBERSECURITY</a:t>
            </a:r>
          </a:p>
        </p:txBody>
      </p:sp>
      <p:sp>
        <p:nvSpPr>
          <p:cNvPr id="28" name="TextBox 28"/>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id="29" name="TextBox 29"/>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438428" y="-602202"/>
            <a:ext cx="9496910" cy="8161407"/>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255B6"/>
            </a:solidFill>
          </p:spPr>
          <p:txBody>
            <a:bodyPr/>
            <a:lstStyle/>
            <a:p>
              <a:endParaRPr lang="en-SG"/>
            </a:p>
          </p:txBody>
        </p:sp>
        <p:sp>
          <p:nvSpPr>
            <p:cNvPr id="4" name="TextBox 4"/>
            <p:cNvSpPr txBox="1"/>
            <p:nvPr/>
          </p:nvSpPr>
          <p:spPr>
            <a:xfrm>
              <a:off x="114300" y="-76200"/>
              <a:ext cx="584200" cy="774700"/>
            </a:xfrm>
            <a:prstGeom prst="rect">
              <a:avLst/>
            </a:prstGeom>
          </p:spPr>
          <p:txBody>
            <a:bodyPr lIns="50800" tIns="50800" rIns="50800" bIns="50800" rtlCol="0" anchor="ctr"/>
            <a:lstStyle/>
            <a:p>
              <a:pPr algn="ctr">
                <a:lnSpc>
                  <a:spcPts val="3639"/>
                </a:lnSpc>
              </a:pPr>
              <a:endParaRPr/>
            </a:p>
          </p:txBody>
        </p:sp>
      </p:grpSp>
      <p:grpSp>
        <p:nvGrpSpPr>
          <p:cNvPr id="5" name="Group 5"/>
          <p:cNvGrpSpPr>
            <a:grpSpLocks noChangeAspect="1"/>
          </p:cNvGrpSpPr>
          <p:nvPr/>
        </p:nvGrpSpPr>
        <p:grpSpPr>
          <a:xfrm>
            <a:off x="11837372" y="-287979"/>
            <a:ext cx="8699022" cy="7532961"/>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28476" r="-44714"/>
              </a:stretch>
            </a:blipFill>
          </p:spPr>
          <p:txBody>
            <a:bodyPr/>
            <a:lstStyle/>
            <a:p>
              <a:endParaRPr lang="en-SG"/>
            </a:p>
          </p:txBody>
        </p:sp>
      </p:grpSp>
      <p:grpSp>
        <p:nvGrpSpPr>
          <p:cNvPr id="7" name="Group 7"/>
          <p:cNvGrpSpPr/>
          <p:nvPr/>
        </p:nvGrpSpPr>
        <p:grpSpPr>
          <a:xfrm>
            <a:off x="14616045" y="4406801"/>
            <a:ext cx="7343910" cy="6425921"/>
            <a:chOff x="0" y="0"/>
            <a:chExt cx="812800" cy="711200"/>
          </a:xfrm>
        </p:grpSpPr>
        <p:sp>
          <p:nvSpPr>
            <p:cNvPr id="8" name="Freeform 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9" name="TextBox 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0" name="Group 10"/>
          <p:cNvGrpSpPr/>
          <p:nvPr/>
        </p:nvGrpSpPr>
        <p:grpSpPr>
          <a:xfrm rot="-10800000">
            <a:off x="14885769" y="6779613"/>
            <a:ext cx="2639518" cy="2309578"/>
            <a:chOff x="0" y="0"/>
            <a:chExt cx="812800" cy="711200"/>
          </a:xfrm>
        </p:grpSpPr>
        <p:sp>
          <p:nvSpPr>
            <p:cNvPr id="11" name="Freeform 11"/>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2" name="TextBox 12"/>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3" name="Group 13"/>
          <p:cNvGrpSpPr/>
          <p:nvPr/>
        </p:nvGrpSpPr>
        <p:grpSpPr>
          <a:xfrm rot="-10800000">
            <a:off x="11645366" y="-126089"/>
            <a:ext cx="2639518" cy="2309578"/>
            <a:chOff x="0" y="0"/>
            <a:chExt cx="812800" cy="711200"/>
          </a:xfrm>
        </p:grpSpPr>
        <p:sp>
          <p:nvSpPr>
            <p:cNvPr id="14" name="Freeform 1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SG"/>
            </a:p>
          </p:txBody>
        </p:sp>
        <p:sp>
          <p:nvSpPr>
            <p:cNvPr id="15" name="TextBox 1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6" name="Group 16"/>
          <p:cNvGrpSpPr/>
          <p:nvPr/>
        </p:nvGrpSpPr>
        <p:grpSpPr>
          <a:xfrm>
            <a:off x="14776204" y="7949350"/>
            <a:ext cx="1302675" cy="1139841"/>
            <a:chOff x="0" y="0"/>
            <a:chExt cx="812800" cy="711200"/>
          </a:xfrm>
        </p:grpSpPr>
        <p:sp>
          <p:nvSpPr>
            <p:cNvPr id="17" name="Freeform 1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18" name="TextBox 1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9" name="Group 19"/>
          <p:cNvGrpSpPr/>
          <p:nvPr/>
        </p:nvGrpSpPr>
        <p:grpSpPr>
          <a:xfrm>
            <a:off x="10994029" y="229857"/>
            <a:ext cx="1302675" cy="1139841"/>
            <a:chOff x="0" y="0"/>
            <a:chExt cx="812800" cy="711200"/>
          </a:xfrm>
        </p:grpSpPr>
        <p:sp>
          <p:nvSpPr>
            <p:cNvPr id="20" name="Freeform 2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SG"/>
            </a:p>
          </p:txBody>
        </p:sp>
        <p:sp>
          <p:nvSpPr>
            <p:cNvPr id="21" name="TextBox 21"/>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2" name="Freeform 22"/>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3"/>
            <a:stretch>
              <a:fillRect/>
            </a:stretch>
          </a:blipFill>
        </p:spPr>
        <p:txBody>
          <a:bodyPr/>
          <a:lstStyle/>
          <a:p>
            <a:endParaRPr lang="en-SG"/>
          </a:p>
        </p:txBody>
      </p:sp>
      <p:sp>
        <p:nvSpPr>
          <p:cNvPr id="23" name="Freeform 23"/>
          <p:cNvSpPr/>
          <p:nvPr/>
        </p:nvSpPr>
        <p:spPr>
          <a:xfrm>
            <a:off x="1052362" y="2508301"/>
            <a:ext cx="11930730" cy="4876561"/>
          </a:xfrm>
          <a:custGeom>
            <a:avLst/>
            <a:gdLst/>
            <a:ahLst/>
            <a:cxnLst/>
            <a:rect l="l" t="t" r="r" b="b"/>
            <a:pathLst>
              <a:path w="11930730" h="4876561">
                <a:moveTo>
                  <a:pt x="0" y="0"/>
                </a:moveTo>
                <a:lnTo>
                  <a:pt x="11930730" y="0"/>
                </a:lnTo>
                <a:lnTo>
                  <a:pt x="11930730" y="4876561"/>
                </a:lnTo>
                <a:lnTo>
                  <a:pt x="0" y="4876561"/>
                </a:lnTo>
                <a:lnTo>
                  <a:pt x="0" y="0"/>
                </a:lnTo>
                <a:close/>
              </a:path>
            </a:pathLst>
          </a:custGeom>
          <a:blipFill>
            <a:blip r:embed="rId4"/>
            <a:stretch>
              <a:fillRect b="-22567"/>
            </a:stretch>
          </a:blipFill>
        </p:spPr>
        <p:txBody>
          <a:bodyPr/>
          <a:lstStyle/>
          <a:p>
            <a:endParaRPr lang="en-SG"/>
          </a:p>
        </p:txBody>
      </p:sp>
      <p:sp>
        <p:nvSpPr>
          <p:cNvPr id="24" name="TextBox 24"/>
          <p:cNvSpPr txBox="1"/>
          <p:nvPr/>
        </p:nvSpPr>
        <p:spPr>
          <a:xfrm>
            <a:off x="1052362" y="592045"/>
            <a:ext cx="7076390"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BACKGROUND</a:t>
            </a:r>
          </a:p>
        </p:txBody>
      </p:sp>
      <p:sp>
        <p:nvSpPr>
          <p:cNvPr id="25" name="TextBox 25"/>
          <p:cNvSpPr txBox="1"/>
          <p:nvPr/>
        </p:nvSpPr>
        <p:spPr>
          <a:xfrm>
            <a:off x="14916076" y="9672089"/>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08/02/2023</a:t>
            </a:r>
          </a:p>
        </p:txBody>
      </p:sp>
      <p:sp>
        <p:nvSpPr>
          <p:cNvPr id="26" name="TextBox 26"/>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id="27" name="TextBox 27"/>
          <p:cNvSpPr txBox="1"/>
          <p:nvPr/>
        </p:nvSpPr>
        <p:spPr>
          <a:xfrm>
            <a:off x="2485277" y="7444905"/>
            <a:ext cx="8782384" cy="1033780"/>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Times New Roman Bold"/>
              </a:rPr>
              <a:t>Using statistical analysis to identify patterns that deviate from the norm</a:t>
            </a:r>
          </a:p>
        </p:txBody>
      </p:sp>
      <p:sp>
        <p:nvSpPr>
          <p:cNvPr id="28" name="TextBox 28"/>
          <p:cNvSpPr txBox="1"/>
          <p:nvPr/>
        </p:nvSpPr>
        <p:spPr>
          <a:xfrm>
            <a:off x="1752600" y="8500091"/>
            <a:ext cx="5758322" cy="446661"/>
          </a:xfrm>
          <a:prstGeom prst="rect">
            <a:avLst/>
          </a:prstGeom>
        </p:spPr>
        <p:txBody>
          <a:bodyPr wrap="square" lIns="0" tIns="0" rIns="0" bIns="0" rtlCol="0" anchor="t">
            <a:spAutoFit/>
          </a:bodyPr>
          <a:lstStyle/>
          <a:p>
            <a:pPr algn="ctr">
              <a:lnSpc>
                <a:spcPts val="3779"/>
              </a:lnSpc>
              <a:spcBef>
                <a:spcPct val="0"/>
              </a:spcBef>
            </a:pPr>
            <a:r>
              <a:rPr lang="en-US" sz="2650">
                <a:solidFill>
                  <a:srgbClr val="000000"/>
                </a:solidFill>
                <a:latin typeface="Times New Roman Bold"/>
              </a:rPr>
              <a:t>       Using machine learning algorithms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DB2B50B239E24A8F82F0D49E394E58" ma:contentTypeVersion="14" ma:contentTypeDescription="Create a new document." ma:contentTypeScope="" ma:versionID="32e587de22d3b79a3481677ec975dfed">
  <xsd:schema xmlns:xsd="http://www.w3.org/2001/XMLSchema" xmlns:xs="http://www.w3.org/2001/XMLSchema" xmlns:p="http://schemas.microsoft.com/office/2006/metadata/properties" xmlns:ns2="8a48ffe4-904f-4768-bc85-3c9ca8e9f3cf" xmlns:ns3="db72c12f-87a4-44ab-bbc5-4cc8306b158a" targetNamespace="http://schemas.microsoft.com/office/2006/metadata/properties" ma:root="true" ma:fieldsID="9ba92a3ae1e061e34347de036d15e04c" ns2:_="" ns3:_="">
    <xsd:import namespace="8a48ffe4-904f-4768-bc85-3c9ca8e9f3cf"/>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element ref="ns2:MediaLengthInSecond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48ffe4-904f-4768-bc85-3c9ca8e9f3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element name="MediaServiceDateTaken" ma:index="21"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a48ffe4-904f-4768-bc85-3c9ca8e9f3cf">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9F4E7F4C-B1CD-4F83-8D67-F086B5879B1A}"/>
</file>

<file path=customXml/itemProps2.xml><?xml version="1.0" encoding="utf-8"?>
<ds:datastoreItem xmlns:ds="http://schemas.openxmlformats.org/officeDocument/2006/customXml" ds:itemID="{D981402E-4ACD-475E-8029-14CBFC393338}">
  <ds:schemaRefs>
    <ds:schemaRef ds:uri="http://schemas.microsoft.com/sharepoint/v3/contenttype/forms"/>
  </ds:schemaRefs>
</ds:datastoreItem>
</file>

<file path=customXml/itemProps3.xml><?xml version="1.0" encoding="utf-8"?>
<ds:datastoreItem xmlns:ds="http://schemas.openxmlformats.org/officeDocument/2006/customXml" ds:itemID="{1F686A42-5AB7-4887-869F-1295F8107E5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55</Slides>
  <Notes>0</Notes>
  <HiddenSlides>0</HiddenSlide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TMP-2023-24-082</dc:title>
  <dc:creator>KOKILA KESHANI</dc:creator>
  <cp:revision>146</cp:revision>
  <dcterms:created xsi:type="dcterms:W3CDTF">2006-08-16T00:00:00Z</dcterms:created>
  <dcterms:modified xsi:type="dcterms:W3CDTF">2023-10-05T08:04:48Z</dcterms:modified>
  <dc:identifier>DAFqAb2zCzE</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0x0101007FDB2B50B239E24A8F82F0D49E394E58</vt:lpwstr>
  </property>
</Properties>
</file>